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7" r:id="rId2"/>
    <p:sldId id="268" r:id="rId3"/>
    <p:sldId id="269" r:id="rId4"/>
    <p:sldId id="270" r:id="rId5"/>
    <p:sldId id="271" r:id="rId6"/>
    <p:sldId id="272" r:id="rId7"/>
    <p:sldId id="263" r:id="rId8"/>
    <p:sldId id="273" r:id="rId9"/>
    <p:sldId id="274" r:id="rId10"/>
    <p:sldId id="275" r:id="rId11"/>
    <p:sldId id="276" r:id="rId12"/>
    <p:sldId id="277" r:id="rId13"/>
    <p:sldId id="278" r:id="rId14"/>
    <p:sldId id="279" r:id="rId15"/>
    <p:sldId id="280" r:id="rId16"/>
    <p:sldId id="257" r:id="rId17"/>
    <p:sldId id="256" r:id="rId18"/>
    <p:sldId id="264" r:id="rId19"/>
    <p:sldId id="258" r:id="rId20"/>
    <p:sldId id="259" r:id="rId21"/>
    <p:sldId id="261" r:id="rId22"/>
    <p:sldId id="262" r:id="rId23"/>
    <p:sldId id="260" r:id="rId24"/>
    <p:sldId id="265" r:id="rId25"/>
    <p:sldId id="266"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39"/>
    <p:restoredTop sz="94690"/>
  </p:normalViewPr>
  <p:slideViewPr>
    <p:cSldViewPr snapToGrid="0">
      <p:cViewPr varScale="1">
        <p:scale>
          <a:sx n="60" d="100"/>
          <a:sy n="60" d="100"/>
        </p:scale>
        <p:origin x="192" y="10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Wayne\Desktop\Study\s3\Research%20Project\project%20&#30456;&#20851;&#25991;&#20214;\finalresul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Wayne\Desktop\Study\s3\Research%20Project\project%20&#30456;&#20851;&#25991;&#20214;\finalresul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Wayne\Desktop\Study\s3\Research%20Project\project%20&#30456;&#20851;&#25991;&#20214;\finalresult.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Proportion of Exposed</a:t>
            </a:r>
            <a:r>
              <a:rPr lang="en-US" altLang="zh-CN" baseline="0"/>
              <a:t> Paths against Density</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Dummy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Sheet1!$A$2:$A$11</c:f>
              <c:numCache>
                <c:formatCode>0%</c:formatCode>
                <c:ptCount val="10"/>
                <c:pt idx="0">
                  <c:v>0.1</c:v>
                </c:pt>
                <c:pt idx="1">
                  <c:v>0.2</c:v>
                </c:pt>
                <c:pt idx="2">
                  <c:v>0.3</c:v>
                </c:pt>
                <c:pt idx="3">
                  <c:v>0.4</c:v>
                </c:pt>
                <c:pt idx="4">
                  <c:v>0.5</c:v>
                </c:pt>
                <c:pt idx="5">
                  <c:v>0.6</c:v>
                </c:pt>
                <c:pt idx="6">
                  <c:v>0.7</c:v>
                </c:pt>
                <c:pt idx="7">
                  <c:v>0.8</c:v>
                </c:pt>
                <c:pt idx="8">
                  <c:v>0.9</c:v>
                </c:pt>
                <c:pt idx="9">
                  <c:v>1</c:v>
                </c:pt>
              </c:numCache>
            </c:numRef>
          </c:cat>
          <c:val>
            <c:numRef>
              <c:f>Sheet1!$B$2:$B$11</c:f>
              <c:numCache>
                <c:formatCode>General</c:formatCode>
                <c:ptCount val="10"/>
                <c:pt idx="0">
                  <c:v>0.5</c:v>
                </c:pt>
                <c:pt idx="1">
                  <c:v>0.59</c:v>
                </c:pt>
                <c:pt idx="2">
                  <c:v>0.59</c:v>
                </c:pt>
                <c:pt idx="3">
                  <c:v>0.62</c:v>
                </c:pt>
                <c:pt idx="4">
                  <c:v>0.69</c:v>
                </c:pt>
                <c:pt idx="5">
                  <c:v>0.78</c:v>
                </c:pt>
                <c:pt idx="6">
                  <c:v>0.83</c:v>
                </c:pt>
                <c:pt idx="7">
                  <c:v>0.99</c:v>
                </c:pt>
                <c:pt idx="8">
                  <c:v>1</c:v>
                </c:pt>
                <c:pt idx="9">
                  <c:v>1</c:v>
                </c:pt>
              </c:numCache>
            </c:numRef>
          </c:val>
          <c:smooth val="0"/>
          <c:extLst>
            <c:ext xmlns:c16="http://schemas.microsoft.com/office/drawing/2014/chart" uri="{C3380CC4-5D6E-409C-BE32-E72D297353CC}">
              <c16:uniqueId val="{00000000-8FC4-40A5-ABDF-D3785CB3A049}"/>
            </c:ext>
          </c:extLst>
        </c:ser>
        <c:ser>
          <c:idx val="1"/>
          <c:order val="1"/>
          <c:tx>
            <c:strRef>
              <c:f>Sheet1!$C$1</c:f>
              <c:strCache>
                <c:ptCount val="1"/>
                <c:pt idx="0">
                  <c:v>Entropy</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Sheet1!$A$2:$A$11</c:f>
              <c:numCache>
                <c:formatCode>0%</c:formatCode>
                <c:ptCount val="10"/>
                <c:pt idx="0">
                  <c:v>0.1</c:v>
                </c:pt>
                <c:pt idx="1">
                  <c:v>0.2</c:v>
                </c:pt>
                <c:pt idx="2">
                  <c:v>0.3</c:v>
                </c:pt>
                <c:pt idx="3">
                  <c:v>0.4</c:v>
                </c:pt>
                <c:pt idx="4">
                  <c:v>0.5</c:v>
                </c:pt>
                <c:pt idx="5">
                  <c:v>0.6</c:v>
                </c:pt>
                <c:pt idx="6">
                  <c:v>0.7</c:v>
                </c:pt>
                <c:pt idx="7">
                  <c:v>0.8</c:v>
                </c:pt>
                <c:pt idx="8">
                  <c:v>0.9</c:v>
                </c:pt>
                <c:pt idx="9">
                  <c:v>1</c:v>
                </c:pt>
              </c:numCache>
            </c:numRef>
          </c:cat>
          <c:val>
            <c:numRef>
              <c:f>Sheet1!$C$2:$C$11</c:f>
              <c:numCache>
                <c:formatCode>General</c:formatCode>
                <c:ptCount val="10"/>
                <c:pt idx="0">
                  <c:v>0.16</c:v>
                </c:pt>
                <c:pt idx="1">
                  <c:v>0.19</c:v>
                </c:pt>
                <c:pt idx="2">
                  <c:v>0.28000000000000003</c:v>
                </c:pt>
                <c:pt idx="3">
                  <c:v>0.32</c:v>
                </c:pt>
                <c:pt idx="4">
                  <c:v>0.38</c:v>
                </c:pt>
                <c:pt idx="5">
                  <c:v>0.53</c:v>
                </c:pt>
                <c:pt idx="6">
                  <c:v>0.78</c:v>
                </c:pt>
                <c:pt idx="7">
                  <c:v>0.88</c:v>
                </c:pt>
                <c:pt idx="8">
                  <c:v>1</c:v>
                </c:pt>
                <c:pt idx="9">
                  <c:v>1</c:v>
                </c:pt>
              </c:numCache>
            </c:numRef>
          </c:val>
          <c:smooth val="0"/>
          <c:extLst>
            <c:ext xmlns:c16="http://schemas.microsoft.com/office/drawing/2014/chart" uri="{C3380CC4-5D6E-409C-BE32-E72D297353CC}">
              <c16:uniqueId val="{00000001-8FC4-40A5-ABDF-D3785CB3A049}"/>
            </c:ext>
          </c:extLst>
        </c:ser>
        <c:ser>
          <c:idx val="2"/>
          <c:order val="2"/>
          <c:tx>
            <c:strRef>
              <c:f>Sheet1!$D$1</c:f>
              <c:strCache>
                <c:ptCount val="1"/>
                <c:pt idx="0">
                  <c:v>Heuristic</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Sheet1!$A$2:$A$11</c:f>
              <c:numCache>
                <c:formatCode>0%</c:formatCode>
                <c:ptCount val="10"/>
                <c:pt idx="0">
                  <c:v>0.1</c:v>
                </c:pt>
                <c:pt idx="1">
                  <c:v>0.2</c:v>
                </c:pt>
                <c:pt idx="2">
                  <c:v>0.3</c:v>
                </c:pt>
                <c:pt idx="3">
                  <c:v>0.4</c:v>
                </c:pt>
                <c:pt idx="4">
                  <c:v>0.5</c:v>
                </c:pt>
                <c:pt idx="5">
                  <c:v>0.6</c:v>
                </c:pt>
                <c:pt idx="6">
                  <c:v>0.7</c:v>
                </c:pt>
                <c:pt idx="7">
                  <c:v>0.8</c:v>
                </c:pt>
                <c:pt idx="8">
                  <c:v>0.9</c:v>
                </c:pt>
                <c:pt idx="9">
                  <c:v>1</c:v>
                </c:pt>
              </c:numCache>
            </c:numRef>
          </c:cat>
          <c:val>
            <c:numRef>
              <c:f>Sheet1!$D$2:$D$11</c:f>
              <c:numCache>
                <c:formatCode>General</c:formatCode>
                <c:ptCount val="10"/>
                <c:pt idx="0">
                  <c:v>0.19</c:v>
                </c:pt>
                <c:pt idx="1">
                  <c:v>0.28000000000000003</c:v>
                </c:pt>
                <c:pt idx="2">
                  <c:v>0.38</c:v>
                </c:pt>
                <c:pt idx="3">
                  <c:v>0.44</c:v>
                </c:pt>
                <c:pt idx="4">
                  <c:v>0.53</c:v>
                </c:pt>
                <c:pt idx="5">
                  <c:v>0.62</c:v>
                </c:pt>
                <c:pt idx="6">
                  <c:v>0.8</c:v>
                </c:pt>
                <c:pt idx="7">
                  <c:v>0.97</c:v>
                </c:pt>
                <c:pt idx="8">
                  <c:v>1</c:v>
                </c:pt>
                <c:pt idx="9">
                  <c:v>1</c:v>
                </c:pt>
              </c:numCache>
            </c:numRef>
          </c:val>
          <c:smooth val="0"/>
          <c:extLst>
            <c:ext xmlns:c16="http://schemas.microsoft.com/office/drawing/2014/chart" uri="{C3380CC4-5D6E-409C-BE32-E72D297353CC}">
              <c16:uniqueId val="{00000002-8FC4-40A5-ABDF-D3785CB3A049}"/>
            </c:ext>
          </c:extLst>
        </c:ser>
        <c:ser>
          <c:idx val="3"/>
          <c:order val="3"/>
          <c:tx>
            <c:strRef>
              <c:f>Sheet1!$E$1</c:f>
              <c:strCache>
                <c:ptCount val="1"/>
                <c:pt idx="0">
                  <c:v>Orginal</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Sheet1!$A$2:$A$11</c:f>
              <c:numCache>
                <c:formatCode>0%</c:formatCode>
                <c:ptCount val="10"/>
                <c:pt idx="0">
                  <c:v>0.1</c:v>
                </c:pt>
                <c:pt idx="1">
                  <c:v>0.2</c:v>
                </c:pt>
                <c:pt idx="2">
                  <c:v>0.3</c:v>
                </c:pt>
                <c:pt idx="3">
                  <c:v>0.4</c:v>
                </c:pt>
                <c:pt idx="4">
                  <c:v>0.5</c:v>
                </c:pt>
                <c:pt idx="5">
                  <c:v>0.6</c:v>
                </c:pt>
                <c:pt idx="6">
                  <c:v>0.7</c:v>
                </c:pt>
                <c:pt idx="7">
                  <c:v>0.8</c:v>
                </c:pt>
                <c:pt idx="8">
                  <c:v>0.9</c:v>
                </c:pt>
                <c:pt idx="9">
                  <c:v>1</c:v>
                </c:pt>
              </c:numCache>
            </c:numRef>
          </c:cat>
          <c:val>
            <c:numRef>
              <c:f>Sheet1!$E$2:$E$11</c:f>
              <c:numCache>
                <c:formatCode>General</c:formatCode>
                <c:ptCount val="10"/>
                <c:pt idx="0">
                  <c:v>0.16</c:v>
                </c:pt>
                <c:pt idx="1">
                  <c:v>0.16</c:v>
                </c:pt>
                <c:pt idx="2">
                  <c:v>0.19</c:v>
                </c:pt>
                <c:pt idx="3">
                  <c:v>0.22</c:v>
                </c:pt>
                <c:pt idx="4">
                  <c:v>0.25</c:v>
                </c:pt>
                <c:pt idx="5">
                  <c:v>0.38</c:v>
                </c:pt>
                <c:pt idx="6">
                  <c:v>0.47</c:v>
                </c:pt>
                <c:pt idx="7">
                  <c:v>0.66</c:v>
                </c:pt>
                <c:pt idx="8">
                  <c:v>0.97</c:v>
                </c:pt>
                <c:pt idx="9">
                  <c:v>1</c:v>
                </c:pt>
              </c:numCache>
            </c:numRef>
          </c:val>
          <c:smooth val="0"/>
          <c:extLst>
            <c:ext xmlns:c16="http://schemas.microsoft.com/office/drawing/2014/chart" uri="{C3380CC4-5D6E-409C-BE32-E72D297353CC}">
              <c16:uniqueId val="{00000003-8FC4-40A5-ABDF-D3785CB3A049}"/>
            </c:ext>
          </c:extLst>
        </c:ser>
        <c:dLbls>
          <c:showLegendKey val="0"/>
          <c:showVal val="0"/>
          <c:showCatName val="0"/>
          <c:showSerName val="0"/>
          <c:showPercent val="0"/>
          <c:showBubbleSize val="0"/>
        </c:dLbls>
        <c:marker val="1"/>
        <c:smooth val="0"/>
        <c:axId val="435798136"/>
        <c:axId val="435793976"/>
      </c:lineChart>
      <c:catAx>
        <c:axId val="4357981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Density</a:t>
                </a:r>
                <a:endParaRPr lang="zh-CN"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5793976"/>
        <c:crosses val="autoZero"/>
        <c:auto val="1"/>
        <c:lblAlgn val="ctr"/>
        <c:lblOffset val="100"/>
        <c:noMultiLvlLbl val="0"/>
      </c:catAx>
      <c:valAx>
        <c:axId val="435793976"/>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Proportion of  exposed paths</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5798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800" b="0" i="0" baseline="0">
                <a:effectLst/>
              </a:rPr>
              <a:t>Average Probability of The Real Goal</a:t>
            </a:r>
            <a:endParaRPr lang="zh-CN" altLang="zh-CN">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Sheet1!$B$25</c:f>
              <c:strCache>
                <c:ptCount val="1"/>
                <c:pt idx="0">
                  <c:v>Dummy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Sheet1!$A$26:$A$35</c:f>
              <c:numCache>
                <c:formatCode>0%</c:formatCode>
                <c:ptCount val="10"/>
                <c:pt idx="0">
                  <c:v>0.1</c:v>
                </c:pt>
                <c:pt idx="1">
                  <c:v>0.2</c:v>
                </c:pt>
                <c:pt idx="2">
                  <c:v>0.3</c:v>
                </c:pt>
                <c:pt idx="3">
                  <c:v>0.4</c:v>
                </c:pt>
                <c:pt idx="4">
                  <c:v>0.5</c:v>
                </c:pt>
                <c:pt idx="5">
                  <c:v>0.6</c:v>
                </c:pt>
                <c:pt idx="6">
                  <c:v>0.7</c:v>
                </c:pt>
                <c:pt idx="7">
                  <c:v>0.8</c:v>
                </c:pt>
                <c:pt idx="8">
                  <c:v>0.9</c:v>
                </c:pt>
                <c:pt idx="9">
                  <c:v>1</c:v>
                </c:pt>
              </c:numCache>
            </c:numRef>
          </c:cat>
          <c:val>
            <c:numRef>
              <c:f>Sheet1!$B$26:$B$35</c:f>
              <c:numCache>
                <c:formatCode>General</c:formatCode>
                <c:ptCount val="10"/>
                <c:pt idx="0">
                  <c:v>0.35299999999999998</c:v>
                </c:pt>
                <c:pt idx="1">
                  <c:v>0.40200000000000002</c:v>
                </c:pt>
                <c:pt idx="2">
                  <c:v>0.45</c:v>
                </c:pt>
                <c:pt idx="3">
                  <c:v>0.502</c:v>
                </c:pt>
                <c:pt idx="4">
                  <c:v>0.54300000000000004</c:v>
                </c:pt>
                <c:pt idx="5">
                  <c:v>0.57999999999999996</c:v>
                </c:pt>
                <c:pt idx="6">
                  <c:v>0.63700000000000001</c:v>
                </c:pt>
                <c:pt idx="7">
                  <c:v>0.69799999999999995</c:v>
                </c:pt>
                <c:pt idx="8">
                  <c:v>0.77</c:v>
                </c:pt>
                <c:pt idx="9">
                  <c:v>0.84699999999999998</c:v>
                </c:pt>
              </c:numCache>
            </c:numRef>
          </c:val>
          <c:smooth val="0"/>
          <c:extLst>
            <c:ext xmlns:c16="http://schemas.microsoft.com/office/drawing/2014/chart" uri="{C3380CC4-5D6E-409C-BE32-E72D297353CC}">
              <c16:uniqueId val="{00000000-8AC4-4435-A6C4-F4D3D83C18F6}"/>
            </c:ext>
          </c:extLst>
        </c:ser>
        <c:ser>
          <c:idx val="1"/>
          <c:order val="1"/>
          <c:tx>
            <c:strRef>
              <c:f>Sheet1!$C$25</c:f>
              <c:strCache>
                <c:ptCount val="1"/>
                <c:pt idx="0">
                  <c:v>Entropy</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Sheet1!$A$26:$A$35</c:f>
              <c:numCache>
                <c:formatCode>0%</c:formatCode>
                <c:ptCount val="10"/>
                <c:pt idx="0">
                  <c:v>0.1</c:v>
                </c:pt>
                <c:pt idx="1">
                  <c:v>0.2</c:v>
                </c:pt>
                <c:pt idx="2">
                  <c:v>0.3</c:v>
                </c:pt>
                <c:pt idx="3">
                  <c:v>0.4</c:v>
                </c:pt>
                <c:pt idx="4">
                  <c:v>0.5</c:v>
                </c:pt>
                <c:pt idx="5">
                  <c:v>0.6</c:v>
                </c:pt>
                <c:pt idx="6">
                  <c:v>0.7</c:v>
                </c:pt>
                <c:pt idx="7">
                  <c:v>0.8</c:v>
                </c:pt>
                <c:pt idx="8">
                  <c:v>0.9</c:v>
                </c:pt>
                <c:pt idx="9">
                  <c:v>1</c:v>
                </c:pt>
              </c:numCache>
            </c:numRef>
          </c:cat>
          <c:val>
            <c:numRef>
              <c:f>Sheet1!$C$26:$C$35</c:f>
              <c:numCache>
                <c:formatCode>General</c:formatCode>
                <c:ptCount val="10"/>
                <c:pt idx="0">
                  <c:v>0.33500000000000002</c:v>
                </c:pt>
                <c:pt idx="1">
                  <c:v>0.34899999999999998</c:v>
                </c:pt>
                <c:pt idx="2">
                  <c:v>0.36499999999999999</c:v>
                </c:pt>
                <c:pt idx="3">
                  <c:v>0.40300000000000002</c:v>
                </c:pt>
                <c:pt idx="4">
                  <c:v>0.46300000000000002</c:v>
                </c:pt>
                <c:pt idx="5">
                  <c:v>0.50600000000000001</c:v>
                </c:pt>
                <c:pt idx="6">
                  <c:v>0.55800000000000005</c:v>
                </c:pt>
                <c:pt idx="7">
                  <c:v>0.64500000000000002</c:v>
                </c:pt>
                <c:pt idx="8">
                  <c:v>0.755</c:v>
                </c:pt>
                <c:pt idx="9">
                  <c:v>0.84499999999999997</c:v>
                </c:pt>
              </c:numCache>
            </c:numRef>
          </c:val>
          <c:smooth val="0"/>
          <c:extLst>
            <c:ext xmlns:c16="http://schemas.microsoft.com/office/drawing/2014/chart" uri="{C3380CC4-5D6E-409C-BE32-E72D297353CC}">
              <c16:uniqueId val="{00000001-8AC4-4435-A6C4-F4D3D83C18F6}"/>
            </c:ext>
          </c:extLst>
        </c:ser>
        <c:ser>
          <c:idx val="2"/>
          <c:order val="2"/>
          <c:tx>
            <c:strRef>
              <c:f>Sheet1!$D$25</c:f>
              <c:strCache>
                <c:ptCount val="1"/>
                <c:pt idx="0">
                  <c:v>Heuristic</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Sheet1!$A$26:$A$35</c:f>
              <c:numCache>
                <c:formatCode>0%</c:formatCode>
                <c:ptCount val="10"/>
                <c:pt idx="0">
                  <c:v>0.1</c:v>
                </c:pt>
                <c:pt idx="1">
                  <c:v>0.2</c:v>
                </c:pt>
                <c:pt idx="2">
                  <c:v>0.3</c:v>
                </c:pt>
                <c:pt idx="3">
                  <c:v>0.4</c:v>
                </c:pt>
                <c:pt idx="4">
                  <c:v>0.5</c:v>
                </c:pt>
                <c:pt idx="5">
                  <c:v>0.6</c:v>
                </c:pt>
                <c:pt idx="6">
                  <c:v>0.7</c:v>
                </c:pt>
                <c:pt idx="7">
                  <c:v>0.8</c:v>
                </c:pt>
                <c:pt idx="8">
                  <c:v>0.9</c:v>
                </c:pt>
                <c:pt idx="9">
                  <c:v>1</c:v>
                </c:pt>
              </c:numCache>
            </c:numRef>
          </c:cat>
          <c:val>
            <c:numRef>
              <c:f>Sheet1!$D$26:$D$35</c:f>
              <c:numCache>
                <c:formatCode>General</c:formatCode>
                <c:ptCount val="10"/>
                <c:pt idx="0">
                  <c:v>0.33900000000000002</c:v>
                </c:pt>
                <c:pt idx="1">
                  <c:v>0.36599999999999999</c:v>
                </c:pt>
                <c:pt idx="2">
                  <c:v>0.40400000000000003</c:v>
                </c:pt>
                <c:pt idx="3">
                  <c:v>0.44700000000000001</c:v>
                </c:pt>
                <c:pt idx="4">
                  <c:v>0.47799999999999998</c:v>
                </c:pt>
                <c:pt idx="5">
                  <c:v>0.51</c:v>
                </c:pt>
                <c:pt idx="6">
                  <c:v>0.56299999999999994</c:v>
                </c:pt>
                <c:pt idx="7">
                  <c:v>0.64400000000000002</c:v>
                </c:pt>
                <c:pt idx="8">
                  <c:v>0.75</c:v>
                </c:pt>
                <c:pt idx="9">
                  <c:v>0.84699999999999998</c:v>
                </c:pt>
              </c:numCache>
            </c:numRef>
          </c:val>
          <c:smooth val="0"/>
          <c:extLst>
            <c:ext xmlns:c16="http://schemas.microsoft.com/office/drawing/2014/chart" uri="{C3380CC4-5D6E-409C-BE32-E72D297353CC}">
              <c16:uniqueId val="{00000002-8AC4-4435-A6C4-F4D3D83C18F6}"/>
            </c:ext>
          </c:extLst>
        </c:ser>
        <c:ser>
          <c:idx val="3"/>
          <c:order val="3"/>
          <c:tx>
            <c:strRef>
              <c:f>Sheet1!$E$25</c:f>
              <c:strCache>
                <c:ptCount val="1"/>
                <c:pt idx="0">
                  <c:v>Orginal</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Sheet1!$A$26:$A$35</c:f>
              <c:numCache>
                <c:formatCode>0%</c:formatCode>
                <c:ptCount val="10"/>
                <c:pt idx="0">
                  <c:v>0.1</c:v>
                </c:pt>
                <c:pt idx="1">
                  <c:v>0.2</c:v>
                </c:pt>
                <c:pt idx="2">
                  <c:v>0.3</c:v>
                </c:pt>
                <c:pt idx="3">
                  <c:v>0.4</c:v>
                </c:pt>
                <c:pt idx="4">
                  <c:v>0.5</c:v>
                </c:pt>
                <c:pt idx="5">
                  <c:v>0.6</c:v>
                </c:pt>
                <c:pt idx="6">
                  <c:v>0.7</c:v>
                </c:pt>
                <c:pt idx="7">
                  <c:v>0.8</c:v>
                </c:pt>
                <c:pt idx="8">
                  <c:v>0.9</c:v>
                </c:pt>
                <c:pt idx="9">
                  <c:v>1</c:v>
                </c:pt>
              </c:numCache>
            </c:numRef>
          </c:cat>
          <c:val>
            <c:numRef>
              <c:f>Sheet1!$E$26:$E$35</c:f>
              <c:numCache>
                <c:formatCode>General</c:formatCode>
                <c:ptCount val="10"/>
                <c:pt idx="0">
                  <c:v>0.34200000000000003</c:v>
                </c:pt>
                <c:pt idx="1">
                  <c:v>0.35599999999999998</c:v>
                </c:pt>
                <c:pt idx="2">
                  <c:v>0.39</c:v>
                </c:pt>
                <c:pt idx="3">
                  <c:v>0.433</c:v>
                </c:pt>
                <c:pt idx="4">
                  <c:v>0.47299999999999998</c:v>
                </c:pt>
                <c:pt idx="5">
                  <c:v>0.50700000000000001</c:v>
                </c:pt>
                <c:pt idx="6">
                  <c:v>0.55100000000000005</c:v>
                </c:pt>
                <c:pt idx="7">
                  <c:v>0.61699999999999999</c:v>
                </c:pt>
                <c:pt idx="8">
                  <c:v>0.71599999999999997</c:v>
                </c:pt>
                <c:pt idx="9">
                  <c:v>0.84699999999999998</c:v>
                </c:pt>
              </c:numCache>
            </c:numRef>
          </c:val>
          <c:smooth val="0"/>
          <c:extLst>
            <c:ext xmlns:c16="http://schemas.microsoft.com/office/drawing/2014/chart" uri="{C3380CC4-5D6E-409C-BE32-E72D297353CC}">
              <c16:uniqueId val="{00000003-8AC4-4435-A6C4-F4D3D83C18F6}"/>
            </c:ext>
          </c:extLst>
        </c:ser>
        <c:dLbls>
          <c:showLegendKey val="0"/>
          <c:showVal val="0"/>
          <c:showCatName val="0"/>
          <c:showSerName val="0"/>
          <c:showPercent val="0"/>
          <c:showBubbleSize val="0"/>
        </c:dLbls>
        <c:marker val="1"/>
        <c:smooth val="0"/>
        <c:axId val="328304560"/>
        <c:axId val="328305520"/>
      </c:lineChart>
      <c:catAx>
        <c:axId val="3283045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Density</a:t>
                </a:r>
                <a:endParaRPr lang="zh-CN"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28305520"/>
        <c:crosses val="autoZero"/>
        <c:auto val="1"/>
        <c:lblAlgn val="ctr"/>
        <c:lblOffset val="100"/>
        <c:noMultiLvlLbl val="0"/>
      </c:catAx>
      <c:valAx>
        <c:axId val="328305520"/>
        <c:scaling>
          <c:orientation val="minMax"/>
          <c:min val="0.300000000000000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Average probability of the real</a:t>
                </a:r>
                <a:r>
                  <a:rPr lang="en-US" altLang="zh-CN" baseline="0"/>
                  <a:t> goal</a:t>
                </a:r>
                <a:endParaRPr lang="zh-CN" altLang="en-US"/>
              </a:p>
            </c:rich>
          </c:tx>
          <c:layout>
            <c:manualLayout>
              <c:xMode val="edge"/>
              <c:yMode val="edge"/>
              <c:x val="1.4889877445957912E-2"/>
              <c:y val="0.2154328804973520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283045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Cost Ratio</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rgbClr val="C00000"/>
            </a:solidFill>
            <a:ln>
              <a:solidFill>
                <a:srgbClr val="C0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Sheet1!$P$1:$S$1</c:f>
              <c:strCache>
                <c:ptCount val="4"/>
                <c:pt idx="0">
                  <c:v>Dummy</c:v>
                </c:pt>
                <c:pt idx="1">
                  <c:v>Entropy</c:v>
                </c:pt>
                <c:pt idx="2">
                  <c:v>Heuristic</c:v>
                </c:pt>
                <c:pt idx="3">
                  <c:v>Orginal</c:v>
                </c:pt>
              </c:strCache>
            </c:strRef>
          </c:cat>
          <c:val>
            <c:numRef>
              <c:f>Sheet1!$P$2:$S$2</c:f>
              <c:numCache>
                <c:formatCode>General</c:formatCode>
                <c:ptCount val="4"/>
                <c:pt idx="0">
                  <c:v>1</c:v>
                </c:pt>
                <c:pt idx="1">
                  <c:v>1.514</c:v>
                </c:pt>
                <c:pt idx="2">
                  <c:v>1.252</c:v>
                </c:pt>
                <c:pt idx="3">
                  <c:v>1.53</c:v>
                </c:pt>
              </c:numCache>
            </c:numRef>
          </c:val>
          <c:extLst>
            <c:ext xmlns:c16="http://schemas.microsoft.com/office/drawing/2014/chart" uri="{C3380CC4-5D6E-409C-BE32-E72D297353CC}">
              <c16:uniqueId val="{00000000-8692-4745-9FA6-30A1430BC101}"/>
            </c:ext>
          </c:extLst>
        </c:ser>
        <c:dLbls>
          <c:showLegendKey val="0"/>
          <c:showVal val="0"/>
          <c:showCatName val="0"/>
          <c:showSerName val="0"/>
          <c:showPercent val="0"/>
          <c:showBubbleSize val="0"/>
        </c:dLbls>
        <c:gapWidth val="219"/>
        <c:overlap val="-27"/>
        <c:axId val="531862928"/>
        <c:axId val="531864208"/>
      </c:barChart>
      <c:catAx>
        <c:axId val="5318629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Agent</a:t>
                </a:r>
                <a:endParaRPr lang="zh-CN"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31864208"/>
        <c:crosses val="autoZero"/>
        <c:auto val="1"/>
        <c:lblAlgn val="ctr"/>
        <c:lblOffset val="100"/>
        <c:noMultiLvlLbl val="0"/>
      </c:catAx>
      <c:valAx>
        <c:axId val="5318642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Cost ratio</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318629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6F1214-869C-474A-991B-849665AE0700}" type="datetimeFigureOut">
              <a:rPr kumimoji="1" lang="zh-CN" altLang="en-US" smtClean="0"/>
              <a:t>2020/5/26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97EEE3-BC41-6B49-B5EA-FDFE19F1B45C}" type="slidenum">
              <a:rPr kumimoji="1" lang="zh-CN" altLang="en-US" smtClean="0"/>
              <a:t>‹#›</a:t>
            </a:fld>
            <a:endParaRPr kumimoji="1" lang="zh-CN" altLang="en-US"/>
          </a:p>
        </p:txBody>
      </p:sp>
    </p:spTree>
    <p:extLst>
      <p:ext uri="{BB962C8B-B14F-4D97-AF65-F5344CB8AC3E}">
        <p14:creationId xmlns:p14="http://schemas.microsoft.com/office/powerpoint/2010/main" val="1705278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en.wikipedia.org/wiki/Action_selection" TargetMode="External"/><Relationship Id="rId4" Type="http://schemas.openxmlformats.org/officeDocument/2006/relationships/hyperlink" Target="https://en.wikipedia.org/wiki/Software_agen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are the content that we will talk about in our presentation. Firstly, we will introduce the background knowledge about our project, including what is reinforcement learning and what is deceptive reinforcement learning. Secondly, we will introduce our project, integrating multiple rewards in single Q-table. After that, we will discuss two solutions, the one is rewarding shaping, another is entropy method. Then, we will show the evaluation results by comparing with baseline and previews work. At last, there will be a brief conclusion.</a:t>
            </a:r>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2</a:t>
            </a:fld>
            <a:endParaRPr kumimoji="1" lang="zh-CN" altLang="en-US"/>
          </a:p>
        </p:txBody>
      </p:sp>
    </p:spTree>
    <p:extLst>
      <p:ext uri="{BB962C8B-B14F-4D97-AF65-F5344CB8AC3E}">
        <p14:creationId xmlns:p14="http://schemas.microsoft.com/office/powerpoint/2010/main" val="399459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 1982, Whaley proposed that deception is a kind of perception. The important points is that it is a other induced misperception with true representation.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A deceiver intending and attempting to induce deception, contrives and projects a false picture of reality(Whaley, 1982). </a:t>
            </a:r>
          </a:p>
          <a:p>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3</a:t>
            </a:fld>
            <a:endParaRPr kumimoji="1" lang="zh-CN" altLang="en-US"/>
          </a:p>
        </p:txBody>
      </p:sp>
    </p:spTree>
    <p:extLst>
      <p:ext uri="{BB962C8B-B14F-4D97-AF65-F5344CB8AC3E}">
        <p14:creationId xmlns:p14="http://schemas.microsoft.com/office/powerpoint/2010/main" val="1477687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Deception, can be a useful tool in national Defense, games, cybersecurity and etc. For example, there are several potential targets and our army is going to attack one of those. The enemy is able to observer our army by satellite and we want them to realize what is exactly the real goal of us until the last moment. How can we plan the path?</a:t>
            </a:r>
          </a:p>
          <a:p>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4</a:t>
            </a:fld>
            <a:endParaRPr kumimoji="1" lang="zh-CN" altLang="en-US"/>
          </a:p>
        </p:txBody>
      </p:sp>
    </p:spTree>
    <p:extLst>
      <p:ext uri="{BB962C8B-B14F-4D97-AF65-F5344CB8AC3E}">
        <p14:creationId xmlns:p14="http://schemas.microsoft.com/office/powerpoint/2010/main" val="3139175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There are two kinds of deception methods, we focus on dissimulation, which means we only hide part of real information to </a:t>
            </a:r>
            <a:r>
              <a:rPr kumimoji="1" lang="en-US" altLang="zh-CN" dirty="0" err="1"/>
              <a:t>decept</a:t>
            </a:r>
            <a:r>
              <a:rPr kumimoji="1" lang="en-US" altLang="zh-CN" dirty="0"/>
              <a:t> others, rather that showing the false result to them.</a:t>
            </a:r>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5</a:t>
            </a:fld>
            <a:endParaRPr kumimoji="1" lang="zh-CN" altLang="en-US"/>
          </a:p>
        </p:txBody>
      </p:sp>
    </p:spTree>
    <p:extLst>
      <p:ext uri="{BB962C8B-B14F-4D97-AF65-F5344CB8AC3E}">
        <p14:creationId xmlns:p14="http://schemas.microsoft.com/office/powerpoint/2010/main" val="428786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s-ES" altLang="zh-CN" sz="1200" b="1" i="0" kern="1200" dirty="0" err="1">
                <a:solidFill>
                  <a:schemeClr val="tx1"/>
                </a:solidFill>
                <a:effectLst/>
                <a:latin typeface="+mn-lt"/>
                <a:ea typeface="+mn-ea"/>
                <a:cs typeface="+mn-cs"/>
              </a:rPr>
              <a:t>Reinforcement</a:t>
            </a:r>
            <a:r>
              <a:rPr lang="es-ES" altLang="zh-CN" sz="1200" b="1" i="0" kern="1200" dirty="0">
                <a:solidFill>
                  <a:schemeClr val="tx1"/>
                </a:solidFill>
                <a:effectLst/>
                <a:latin typeface="+mn-lt"/>
                <a:ea typeface="+mn-ea"/>
                <a:cs typeface="+mn-cs"/>
              </a:rPr>
              <a:t> </a:t>
            </a:r>
            <a:r>
              <a:rPr lang="es-ES" altLang="zh-CN" sz="1200" b="1" i="0" kern="1200" dirty="0" err="1">
                <a:solidFill>
                  <a:schemeClr val="tx1"/>
                </a:solidFill>
                <a:effectLst/>
                <a:latin typeface="+mn-lt"/>
                <a:ea typeface="+mn-ea"/>
                <a:cs typeface="+mn-cs"/>
              </a:rPr>
              <a:t>learning</a:t>
            </a:r>
            <a:r>
              <a:rPr lang="es-ES" altLang="zh-CN" sz="1200" b="0" i="0" kern="1200" dirty="0">
                <a:solidFill>
                  <a:schemeClr val="tx1"/>
                </a:solidFill>
                <a:effectLst/>
                <a:latin typeface="+mn-lt"/>
                <a:ea typeface="+mn-ea"/>
                <a:cs typeface="+mn-cs"/>
              </a:rPr>
              <a:t> (</a:t>
            </a:r>
            <a:r>
              <a:rPr lang="es-ES" altLang="zh-CN" sz="1200" b="1" i="0" kern="1200" dirty="0">
                <a:solidFill>
                  <a:schemeClr val="tx1"/>
                </a:solidFill>
                <a:effectLst/>
                <a:latin typeface="+mn-lt"/>
                <a:ea typeface="+mn-ea"/>
                <a:cs typeface="+mn-cs"/>
              </a:rPr>
              <a:t>RL</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is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an</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area</a:t>
            </a:r>
            <a:r>
              <a:rPr lang="es-ES" altLang="zh-CN" sz="1200" b="0" i="0" kern="1200" dirty="0">
                <a:solidFill>
                  <a:schemeClr val="tx1"/>
                </a:solidFill>
                <a:effectLst/>
                <a:latin typeface="+mn-lt"/>
                <a:ea typeface="+mn-ea"/>
                <a:cs typeface="+mn-cs"/>
              </a:rPr>
              <a:t> of </a:t>
            </a:r>
            <a:r>
              <a:rPr lang="es-ES" altLang="zh-CN" sz="1200" b="0" i="0" u="none" strike="noStrike" kern="1200" dirty="0">
                <a:solidFill>
                  <a:schemeClr val="tx1"/>
                </a:solidFill>
                <a:effectLst/>
                <a:latin typeface="+mn-lt"/>
                <a:ea typeface="+mn-ea"/>
                <a:cs typeface="+mn-cs"/>
                <a:hlinkClick r:id="rId3" tooltip="Machine learning"/>
              </a:rPr>
              <a:t>machine learning</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concerned</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with</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how</a:t>
            </a:r>
            <a:r>
              <a:rPr lang="es-ES" altLang="zh-CN" sz="1200" b="0" i="0" kern="1200" dirty="0">
                <a:solidFill>
                  <a:schemeClr val="tx1"/>
                </a:solidFill>
                <a:effectLst/>
                <a:latin typeface="+mn-lt"/>
                <a:ea typeface="+mn-ea"/>
                <a:cs typeface="+mn-cs"/>
              </a:rPr>
              <a:t> </a:t>
            </a:r>
            <a:r>
              <a:rPr lang="es-ES" altLang="zh-CN" sz="1200" b="0" i="0" u="none" strike="noStrike" kern="1200" dirty="0">
                <a:solidFill>
                  <a:schemeClr val="tx1"/>
                </a:solidFill>
                <a:effectLst/>
                <a:latin typeface="+mn-lt"/>
                <a:ea typeface="+mn-ea"/>
                <a:cs typeface="+mn-cs"/>
                <a:hlinkClick r:id="rId4" tooltip="Software agent"/>
              </a:rPr>
              <a:t>software agents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ought</a:t>
            </a:r>
            <a:r>
              <a:rPr lang="es-ES" altLang="zh-CN" sz="1200" b="0" i="0" kern="1200" dirty="0">
                <a:solidFill>
                  <a:schemeClr val="tx1"/>
                </a:solidFill>
                <a:effectLst/>
                <a:latin typeface="+mn-lt"/>
                <a:ea typeface="+mn-ea"/>
                <a:cs typeface="+mn-cs"/>
              </a:rPr>
              <a:t> to </a:t>
            </a:r>
            <a:r>
              <a:rPr lang="es-ES" altLang="zh-CN" sz="1200" b="0" i="0" kern="1200" dirty="0" err="1">
                <a:solidFill>
                  <a:schemeClr val="tx1"/>
                </a:solidFill>
                <a:effectLst/>
                <a:latin typeface="+mn-lt"/>
                <a:ea typeface="+mn-ea"/>
                <a:cs typeface="+mn-cs"/>
              </a:rPr>
              <a:t>take</a:t>
            </a:r>
            <a:r>
              <a:rPr lang="es-ES" altLang="zh-CN" sz="1200" b="0" i="0" kern="1200" dirty="0">
                <a:solidFill>
                  <a:schemeClr val="tx1"/>
                </a:solidFill>
                <a:effectLst/>
                <a:latin typeface="+mn-lt"/>
                <a:ea typeface="+mn-ea"/>
                <a:cs typeface="+mn-cs"/>
              </a:rPr>
              <a:t> </a:t>
            </a:r>
            <a:r>
              <a:rPr lang="es-ES" altLang="zh-CN" sz="1200" b="0" i="0" u="none" strike="noStrike" kern="1200" dirty="0">
                <a:solidFill>
                  <a:schemeClr val="tx1"/>
                </a:solidFill>
                <a:effectLst/>
                <a:latin typeface="+mn-lt"/>
                <a:ea typeface="+mn-ea"/>
                <a:cs typeface="+mn-cs"/>
                <a:hlinkClick r:id="rId5" tooltip="Action selection"/>
              </a:rPr>
              <a:t>actions</a:t>
            </a:r>
            <a:r>
              <a:rPr lang="es-ES" altLang="zh-CN" sz="1200" b="0" i="0" kern="1200" dirty="0">
                <a:solidFill>
                  <a:schemeClr val="tx1"/>
                </a:solidFill>
                <a:effectLst/>
                <a:latin typeface="+mn-lt"/>
                <a:ea typeface="+mn-ea"/>
                <a:cs typeface="+mn-cs"/>
              </a:rPr>
              <a:t> in </a:t>
            </a:r>
            <a:r>
              <a:rPr lang="es-ES" altLang="zh-CN" sz="1200" b="0" i="0" kern="1200" dirty="0" err="1">
                <a:solidFill>
                  <a:schemeClr val="tx1"/>
                </a:solidFill>
                <a:effectLst/>
                <a:latin typeface="+mn-lt"/>
                <a:ea typeface="+mn-ea"/>
                <a:cs typeface="+mn-cs"/>
              </a:rPr>
              <a:t>an</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environment</a:t>
            </a:r>
            <a:r>
              <a:rPr lang="es-ES" altLang="zh-CN" sz="1200" b="0" i="0" kern="1200" dirty="0">
                <a:solidFill>
                  <a:schemeClr val="tx1"/>
                </a:solidFill>
                <a:effectLst/>
                <a:latin typeface="+mn-lt"/>
                <a:ea typeface="+mn-ea"/>
                <a:cs typeface="+mn-cs"/>
              </a:rPr>
              <a:t> in </a:t>
            </a:r>
            <a:r>
              <a:rPr lang="es-ES" altLang="zh-CN" sz="1200" b="0" i="0" kern="1200" dirty="0" err="1">
                <a:solidFill>
                  <a:schemeClr val="tx1"/>
                </a:solidFill>
                <a:effectLst/>
                <a:latin typeface="+mn-lt"/>
                <a:ea typeface="+mn-ea"/>
                <a:cs typeface="+mn-cs"/>
              </a:rPr>
              <a:t>order</a:t>
            </a:r>
            <a:r>
              <a:rPr lang="es-ES" altLang="zh-CN" sz="1200" b="0" i="0" kern="1200" dirty="0">
                <a:solidFill>
                  <a:schemeClr val="tx1"/>
                </a:solidFill>
                <a:effectLst/>
                <a:latin typeface="+mn-lt"/>
                <a:ea typeface="+mn-ea"/>
                <a:cs typeface="+mn-cs"/>
              </a:rPr>
              <a:t> to </a:t>
            </a:r>
            <a:r>
              <a:rPr lang="es-ES" altLang="zh-CN" sz="1200" b="0" i="0" kern="1200" dirty="0" err="1">
                <a:solidFill>
                  <a:schemeClr val="tx1"/>
                </a:solidFill>
                <a:effectLst/>
                <a:latin typeface="+mn-lt"/>
                <a:ea typeface="+mn-ea"/>
                <a:cs typeface="+mn-cs"/>
              </a:rPr>
              <a:t>maximize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notion</a:t>
            </a:r>
            <a:r>
              <a:rPr lang="es-ES" altLang="zh-CN" sz="1200" b="0" i="0" kern="1200" dirty="0">
                <a:solidFill>
                  <a:schemeClr val="tx1"/>
                </a:solidFill>
                <a:effectLst/>
                <a:latin typeface="+mn-lt"/>
                <a:ea typeface="+mn-ea"/>
                <a:cs typeface="+mn-cs"/>
              </a:rPr>
              <a:t> of </a:t>
            </a:r>
            <a:r>
              <a:rPr lang="es-ES" altLang="zh-CN" sz="1200" b="0" i="0" kern="1200" dirty="0" err="1">
                <a:solidFill>
                  <a:schemeClr val="tx1"/>
                </a:solidFill>
                <a:effectLst/>
                <a:latin typeface="+mn-lt"/>
                <a:ea typeface="+mn-ea"/>
                <a:cs typeface="+mn-cs"/>
              </a:rPr>
              <a:t>cumulative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reward</a:t>
            </a:r>
            <a:r>
              <a:rPr lang="es-ES" altLang="zh-CN" sz="1200" b="0" i="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kumimoji="1" lang="en-US" altLang="zh-CN" sz="1200" kern="1200" dirty="0">
              <a:solidFill>
                <a:schemeClr val="tx1"/>
              </a:solidFill>
              <a:effectLst/>
              <a:latin typeface="+mn-lt"/>
              <a:ea typeface="+mn-ea"/>
              <a:cs typeface="+mn-cs"/>
            </a:endParaRPr>
          </a:p>
          <a:p>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typical</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framing</a:t>
            </a:r>
            <a:r>
              <a:rPr lang="es-ES" altLang="zh-CN" sz="1200" b="0" i="0" kern="1200" dirty="0">
                <a:solidFill>
                  <a:schemeClr val="tx1"/>
                </a:solidFill>
                <a:effectLst/>
                <a:latin typeface="+mn-lt"/>
                <a:ea typeface="+mn-ea"/>
                <a:cs typeface="+mn-cs"/>
              </a:rPr>
              <a:t> of a </a:t>
            </a:r>
            <a:r>
              <a:rPr lang="es-ES" altLang="zh-CN" sz="1200" b="0" i="0" kern="1200" dirty="0" err="1">
                <a:solidFill>
                  <a:schemeClr val="tx1"/>
                </a:solidFill>
                <a:effectLst/>
                <a:latin typeface="+mn-lt"/>
                <a:ea typeface="+mn-ea"/>
                <a:cs typeface="+mn-cs"/>
              </a:rPr>
              <a:t>Reinforcement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Learning</a:t>
            </a:r>
            <a:r>
              <a:rPr lang="es-ES" altLang="zh-CN" sz="1200" b="0" i="0" kern="1200" dirty="0">
                <a:solidFill>
                  <a:schemeClr val="tx1"/>
                </a:solidFill>
                <a:effectLst/>
                <a:latin typeface="+mn-lt"/>
                <a:ea typeface="+mn-ea"/>
                <a:cs typeface="+mn-cs"/>
              </a:rPr>
              <a:t> (RL) </a:t>
            </a:r>
            <a:r>
              <a:rPr lang="es-ES" altLang="zh-CN" sz="1200" b="0" i="0" kern="1200" dirty="0" err="1">
                <a:solidFill>
                  <a:schemeClr val="tx1"/>
                </a:solidFill>
                <a:effectLst/>
                <a:latin typeface="+mn-lt"/>
                <a:ea typeface="+mn-ea"/>
                <a:cs typeface="+mn-cs"/>
              </a:rPr>
              <a:t>scenario</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an</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agent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takes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actions</a:t>
            </a:r>
            <a:r>
              <a:rPr lang="es-ES" altLang="zh-CN" sz="1200" b="0" i="0" kern="1200" dirty="0">
                <a:solidFill>
                  <a:schemeClr val="tx1"/>
                </a:solidFill>
                <a:effectLst/>
                <a:latin typeface="+mn-lt"/>
                <a:ea typeface="+mn-ea"/>
                <a:cs typeface="+mn-cs"/>
              </a:rPr>
              <a:t> in </a:t>
            </a:r>
            <a:r>
              <a:rPr lang="es-ES" altLang="zh-CN" sz="1200" b="0" i="0" kern="1200" dirty="0" err="1">
                <a:solidFill>
                  <a:schemeClr val="tx1"/>
                </a:solidFill>
                <a:effectLst/>
                <a:latin typeface="+mn-lt"/>
                <a:ea typeface="+mn-ea"/>
                <a:cs typeface="+mn-cs"/>
              </a:rPr>
              <a:t>an</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environment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which</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is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interpreted</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into</a:t>
            </a:r>
            <a:r>
              <a:rPr lang="es-ES" altLang="zh-CN" sz="1200" b="0" i="0" kern="1200" dirty="0">
                <a:solidFill>
                  <a:schemeClr val="tx1"/>
                </a:solidFill>
                <a:effectLst/>
                <a:latin typeface="+mn-lt"/>
                <a:ea typeface="+mn-ea"/>
                <a:cs typeface="+mn-cs"/>
              </a:rPr>
              <a:t> a </a:t>
            </a:r>
            <a:r>
              <a:rPr lang="es-ES" altLang="zh-CN" sz="1200" b="0" i="0" kern="1200" dirty="0" err="1">
                <a:solidFill>
                  <a:schemeClr val="tx1"/>
                </a:solidFill>
                <a:effectLst/>
                <a:latin typeface="+mn-lt"/>
                <a:ea typeface="+mn-ea"/>
                <a:cs typeface="+mn-cs"/>
              </a:rPr>
              <a:t>reward</a:t>
            </a:r>
            <a:r>
              <a:rPr lang="es-ES" altLang="zh-CN" sz="1200" b="0" i="0" kern="1200" dirty="0">
                <a:solidFill>
                  <a:schemeClr val="tx1"/>
                </a:solidFill>
                <a:effectLst/>
                <a:latin typeface="+mn-lt"/>
                <a:ea typeface="+mn-ea"/>
                <a:cs typeface="+mn-cs"/>
              </a:rPr>
              <a:t> and a </a:t>
            </a:r>
            <a:r>
              <a:rPr lang="es-ES" altLang="zh-CN" sz="1200" b="0" i="0" kern="1200" dirty="0" err="1">
                <a:solidFill>
                  <a:schemeClr val="tx1"/>
                </a:solidFill>
                <a:effectLst/>
                <a:latin typeface="+mn-lt"/>
                <a:ea typeface="+mn-ea"/>
                <a:cs typeface="+mn-cs"/>
              </a:rPr>
              <a:t>representation</a:t>
            </a:r>
            <a:r>
              <a:rPr lang="es-ES" altLang="zh-CN" sz="1200" b="0" i="0" kern="1200" dirty="0">
                <a:solidFill>
                  <a:schemeClr val="tx1"/>
                </a:solidFill>
                <a:effectLst/>
                <a:latin typeface="+mn-lt"/>
                <a:ea typeface="+mn-ea"/>
                <a:cs typeface="+mn-cs"/>
              </a:rPr>
              <a:t> of </a:t>
            </a:r>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state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which</a:t>
            </a:r>
            <a:r>
              <a:rPr lang="es-ES" altLang="zh-CN" sz="1200" b="0" i="0" kern="1200" dirty="0">
                <a:solidFill>
                  <a:schemeClr val="tx1"/>
                </a:solidFill>
                <a:effectLst/>
                <a:latin typeface="+mn-lt"/>
                <a:ea typeface="+mn-ea"/>
                <a:cs typeface="+mn-cs"/>
              </a:rPr>
              <a:t> are </a:t>
            </a:r>
            <a:r>
              <a:rPr lang="es-ES" altLang="zh-CN" sz="1200" b="0" i="0" kern="1200" dirty="0" err="1">
                <a:solidFill>
                  <a:schemeClr val="tx1"/>
                </a:solidFill>
                <a:effectLst/>
                <a:latin typeface="+mn-lt"/>
                <a:ea typeface="+mn-ea"/>
                <a:cs typeface="+mn-cs"/>
              </a:rPr>
              <a:t>feed</a:t>
            </a:r>
            <a:r>
              <a:rPr lang="es-ES" altLang="zh-CN" sz="1200" b="0" i="0" kern="1200" dirty="0">
                <a:solidFill>
                  <a:schemeClr val="tx1"/>
                </a:solidFill>
                <a:effectLst/>
                <a:latin typeface="+mn-lt"/>
                <a:ea typeface="+mn-ea"/>
                <a:cs typeface="+mn-cs"/>
              </a:rPr>
              <a:t> back </a:t>
            </a:r>
            <a:r>
              <a:rPr lang="es-ES" altLang="zh-CN" sz="1200" b="0" i="0" kern="1200" dirty="0" err="1">
                <a:solidFill>
                  <a:schemeClr val="tx1"/>
                </a:solidFill>
                <a:effectLst/>
                <a:latin typeface="+mn-lt"/>
                <a:ea typeface="+mn-ea"/>
                <a:cs typeface="+mn-cs"/>
              </a:rPr>
              <a:t>into</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agent</a:t>
            </a:r>
            <a:r>
              <a:rPr lang="es-ES" altLang="zh-CN" sz="1200" b="0" i="0" kern="1200" dirty="0">
                <a:solidFill>
                  <a:schemeClr val="tx1"/>
                </a:solidFill>
                <a:effectLst/>
                <a:latin typeface="+mn-lt"/>
                <a:ea typeface="+mn-ea"/>
                <a:cs typeface="+mn-cs"/>
              </a:rPr>
              <a:t>.</a:t>
            </a:r>
          </a:p>
          <a:p>
            <a:endParaRPr kumimoji="1" lang="es-ES" altLang="zh-CN" sz="1200" b="0" i="0" kern="1200" dirty="0">
              <a:solidFill>
                <a:schemeClr val="tx1"/>
              </a:solidFill>
              <a:effectLst/>
              <a:latin typeface="+mn-lt"/>
              <a:ea typeface="+mn-ea"/>
              <a:cs typeface="+mn-cs"/>
            </a:endParaRPr>
          </a:p>
          <a:p>
            <a:r>
              <a:rPr lang="es-ES" altLang="zh-CN" dirty="0" err="1"/>
              <a:t>An</a:t>
            </a:r>
            <a:r>
              <a:rPr lang="es-ES" altLang="zh-CN" dirty="0"/>
              <a:t> </a:t>
            </a:r>
            <a:r>
              <a:rPr lang="es-ES" altLang="zh-CN" dirty="0" err="1"/>
              <a:t>important</a:t>
            </a:r>
            <a:r>
              <a:rPr lang="es-ES" altLang="zh-CN" dirty="0"/>
              <a:t> </a:t>
            </a:r>
            <a:r>
              <a:rPr lang="es-ES" altLang="zh-CN" dirty="0" err="1"/>
              <a:t>part</a:t>
            </a:r>
            <a:r>
              <a:rPr lang="es-ES" altLang="zh-CN" dirty="0"/>
              <a:t> of </a:t>
            </a:r>
            <a:r>
              <a:rPr lang="es-ES" altLang="zh-CN" dirty="0" err="1"/>
              <a:t>the</a:t>
            </a:r>
            <a:r>
              <a:rPr lang="es-ES" altLang="zh-CN" dirty="0"/>
              <a:t> </a:t>
            </a:r>
            <a:r>
              <a:rPr lang="es-ES" altLang="zh-CN" dirty="0" err="1"/>
              <a:t>reinforcement</a:t>
            </a:r>
            <a:r>
              <a:rPr lang="es-ES" altLang="zh-CN" dirty="0"/>
              <a:t> </a:t>
            </a:r>
            <a:r>
              <a:rPr lang="es-ES" altLang="zh-CN" dirty="0" err="1"/>
              <a:t>learning</a:t>
            </a:r>
            <a:r>
              <a:rPr lang="es-ES" altLang="zh-CN" dirty="0"/>
              <a:t> </a:t>
            </a:r>
            <a:r>
              <a:rPr lang="es-ES" altLang="zh-CN" dirty="0" err="1"/>
              <a:t>framework</a:t>
            </a:r>
            <a:r>
              <a:rPr lang="es-ES" altLang="zh-CN" dirty="0"/>
              <a:t> </a:t>
            </a:r>
            <a:r>
              <a:rPr lang="es-ES" altLang="zh-CN" dirty="0" err="1"/>
              <a:t>is</a:t>
            </a:r>
            <a:r>
              <a:rPr lang="es-ES" altLang="zh-CN" dirty="0"/>
              <a:t> </a:t>
            </a:r>
            <a:r>
              <a:rPr lang="es-ES" altLang="zh-CN" dirty="0" err="1"/>
              <a:t>the</a:t>
            </a:r>
            <a:r>
              <a:rPr lang="es-ES" altLang="zh-CN" dirty="0"/>
              <a:t> </a:t>
            </a:r>
            <a:r>
              <a:rPr lang="es-ES" altLang="zh-CN" dirty="0" err="1"/>
              <a:t>reward</a:t>
            </a:r>
            <a:r>
              <a:rPr lang="es-ES" altLang="zh-CN" dirty="0"/>
              <a:t> </a:t>
            </a:r>
            <a:r>
              <a:rPr lang="es-ES" altLang="zh-CN" dirty="0" err="1"/>
              <a:t>function</a:t>
            </a:r>
            <a:r>
              <a:rPr lang="es-ES" altLang="zh-CN" dirty="0"/>
              <a:t>, </a:t>
            </a:r>
            <a:r>
              <a:rPr lang="es-ES" altLang="zh-CN" dirty="0" err="1"/>
              <a:t>which</a:t>
            </a:r>
            <a:r>
              <a:rPr lang="es-ES" altLang="zh-CN" dirty="0"/>
              <a:t> determines </a:t>
            </a:r>
            <a:r>
              <a:rPr lang="es-ES" altLang="zh-CN" dirty="0" err="1"/>
              <a:t>when</a:t>
            </a:r>
            <a:r>
              <a:rPr lang="es-ES" altLang="zh-CN" dirty="0"/>
              <a:t> and </a:t>
            </a:r>
            <a:r>
              <a:rPr lang="es-ES" altLang="zh-CN" dirty="0" err="1"/>
              <a:t>how</a:t>
            </a:r>
            <a:r>
              <a:rPr lang="es-ES" altLang="zh-CN" dirty="0"/>
              <a:t> </a:t>
            </a:r>
            <a:r>
              <a:rPr lang="es-ES" altLang="zh-CN" dirty="0" err="1"/>
              <a:t>much</a:t>
            </a:r>
            <a:r>
              <a:rPr lang="es-ES" altLang="zh-CN" dirty="0"/>
              <a:t> </a:t>
            </a:r>
            <a:r>
              <a:rPr lang="es-ES" altLang="zh-CN" dirty="0" err="1"/>
              <a:t>reward</a:t>
            </a:r>
            <a:r>
              <a:rPr lang="es-ES" altLang="zh-CN" dirty="0"/>
              <a:t> (</a:t>
            </a:r>
            <a:r>
              <a:rPr lang="es-ES" altLang="zh-CN" dirty="0" err="1"/>
              <a:t>negative</a:t>
            </a:r>
            <a:r>
              <a:rPr lang="es-ES" altLang="zh-CN" dirty="0"/>
              <a:t> </a:t>
            </a:r>
            <a:r>
              <a:rPr lang="es-ES" altLang="zh-CN" dirty="0" err="1"/>
              <a:t>or</a:t>
            </a:r>
            <a:r>
              <a:rPr lang="es-ES" altLang="zh-CN" dirty="0"/>
              <a:t> positive) </a:t>
            </a:r>
            <a:r>
              <a:rPr lang="es-ES" altLang="zh-CN" dirty="0" err="1"/>
              <a:t>is</a:t>
            </a:r>
            <a:r>
              <a:rPr lang="es-ES" altLang="zh-CN" dirty="0"/>
              <a:t> </a:t>
            </a:r>
            <a:r>
              <a:rPr lang="es-ES" altLang="zh-CN" dirty="0" err="1"/>
              <a:t>given</a:t>
            </a:r>
            <a:r>
              <a:rPr lang="es-ES" altLang="zh-CN" dirty="0"/>
              <a:t> </a:t>
            </a:r>
            <a:r>
              <a:rPr lang="es-ES" altLang="zh-CN" dirty="0" err="1"/>
              <a:t>for</a:t>
            </a:r>
            <a:r>
              <a:rPr lang="es-ES" altLang="zh-CN" dirty="0"/>
              <a:t> </a:t>
            </a:r>
            <a:r>
              <a:rPr lang="es-ES" altLang="zh-CN" dirty="0" err="1"/>
              <a:t>each</a:t>
            </a:r>
            <a:r>
              <a:rPr lang="es-ES" altLang="zh-CN" dirty="0"/>
              <a:t> </a:t>
            </a:r>
            <a:r>
              <a:rPr lang="es-ES" altLang="zh-CN" dirty="0" err="1"/>
              <a:t>possible</a:t>
            </a:r>
            <a:r>
              <a:rPr lang="es-ES" altLang="zh-CN" dirty="0"/>
              <a:t> </a:t>
            </a:r>
            <a:r>
              <a:rPr lang="es-ES" altLang="zh-CN" dirty="0" err="1"/>
              <a:t>behaviour</a:t>
            </a:r>
            <a:r>
              <a:rPr lang="es-ES" altLang="zh-CN" dirty="0"/>
              <a:t> in a </a:t>
            </a:r>
            <a:r>
              <a:rPr lang="es-ES" altLang="zh-CN" dirty="0" err="1"/>
              <a:t>system</a:t>
            </a:r>
            <a:r>
              <a:rPr lang="es-ES" altLang="zh-CN" dirty="0"/>
              <a:t>.</a:t>
            </a:r>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6</a:t>
            </a:fld>
            <a:endParaRPr kumimoji="1" lang="zh-CN" altLang="en-US"/>
          </a:p>
        </p:txBody>
      </p:sp>
    </p:spTree>
    <p:extLst>
      <p:ext uri="{BB962C8B-B14F-4D97-AF65-F5344CB8AC3E}">
        <p14:creationId xmlns:p14="http://schemas.microsoft.com/office/powerpoint/2010/main" val="729977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s-ES" altLang="zh-CN" sz="1200" b="0" i="0" kern="1200" dirty="0">
                <a:solidFill>
                  <a:schemeClr val="tx1"/>
                </a:solidFill>
                <a:effectLst/>
                <a:latin typeface="+mn-lt"/>
                <a:ea typeface="+mn-ea"/>
                <a:cs typeface="+mn-cs"/>
              </a:rPr>
              <a:t>Q-</a:t>
            </a:r>
            <a:r>
              <a:rPr lang="es-ES" altLang="zh-CN" sz="1200" b="0" i="0" kern="1200" dirty="0" err="1">
                <a:solidFill>
                  <a:schemeClr val="tx1"/>
                </a:solidFill>
                <a:effectLst/>
                <a:latin typeface="+mn-lt"/>
                <a:ea typeface="+mn-ea"/>
                <a:cs typeface="+mn-cs"/>
              </a:rPr>
              <a:t>Table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is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just</a:t>
            </a:r>
            <a:r>
              <a:rPr lang="es-ES" altLang="zh-CN" sz="1200" b="0" i="0" kern="1200" dirty="0">
                <a:solidFill>
                  <a:schemeClr val="tx1"/>
                </a:solidFill>
                <a:effectLst/>
                <a:latin typeface="+mn-lt"/>
                <a:ea typeface="+mn-ea"/>
                <a:cs typeface="+mn-cs"/>
              </a:rPr>
              <a:t> a </a:t>
            </a:r>
            <a:r>
              <a:rPr lang="es-ES" altLang="zh-CN" sz="1200" b="0" i="0" kern="1200" dirty="0" err="1">
                <a:solidFill>
                  <a:schemeClr val="tx1"/>
                </a:solidFill>
                <a:effectLst/>
                <a:latin typeface="+mn-lt"/>
                <a:ea typeface="+mn-ea"/>
                <a:cs typeface="+mn-cs"/>
              </a:rPr>
              <a:t>fancy</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name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for</a:t>
            </a:r>
            <a:r>
              <a:rPr lang="es-ES" altLang="zh-CN" sz="1200" b="0" i="0" kern="1200" dirty="0">
                <a:solidFill>
                  <a:schemeClr val="tx1"/>
                </a:solidFill>
                <a:effectLst/>
                <a:latin typeface="+mn-lt"/>
                <a:ea typeface="+mn-ea"/>
                <a:cs typeface="+mn-cs"/>
              </a:rPr>
              <a:t> a simple </a:t>
            </a:r>
            <a:r>
              <a:rPr lang="es-ES" altLang="zh-CN" sz="1200" b="0" i="0" kern="1200" dirty="0" err="1">
                <a:solidFill>
                  <a:schemeClr val="tx1"/>
                </a:solidFill>
                <a:effectLst/>
                <a:latin typeface="+mn-lt"/>
                <a:ea typeface="+mn-ea"/>
                <a:cs typeface="+mn-cs"/>
              </a:rPr>
              <a:t>lookup</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table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where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calculate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maximum</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expected</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future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rewards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for</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action</a:t>
            </a:r>
            <a:r>
              <a:rPr lang="es-ES" altLang="zh-CN" sz="1200" b="0" i="0" kern="1200" dirty="0">
                <a:solidFill>
                  <a:schemeClr val="tx1"/>
                </a:solidFill>
                <a:effectLst/>
                <a:latin typeface="+mn-lt"/>
                <a:ea typeface="+mn-ea"/>
                <a:cs typeface="+mn-cs"/>
              </a:rPr>
              <a:t> at </a:t>
            </a:r>
            <a:r>
              <a:rPr lang="es-ES" altLang="zh-CN" sz="1200" b="0" i="0" kern="1200" dirty="0" err="1">
                <a:solidFill>
                  <a:schemeClr val="tx1"/>
                </a:solidFill>
                <a:effectLst/>
                <a:latin typeface="+mn-lt"/>
                <a:ea typeface="+mn-ea"/>
                <a:cs typeface="+mn-cs"/>
              </a:rPr>
              <a:t>each</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state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Basically</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this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table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will</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guide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us</a:t>
            </a:r>
            <a:r>
              <a:rPr lang="es-ES" altLang="zh-CN" sz="1200" b="0" i="0" kern="1200" dirty="0">
                <a:solidFill>
                  <a:schemeClr val="tx1"/>
                </a:solidFill>
                <a:effectLst/>
                <a:latin typeface="+mn-lt"/>
                <a:ea typeface="+mn-ea"/>
                <a:cs typeface="+mn-cs"/>
              </a:rPr>
              <a:t> to </a:t>
            </a:r>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best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action</a:t>
            </a:r>
            <a:r>
              <a:rPr lang="es-ES" altLang="zh-CN" sz="1200" b="0" i="0" kern="1200" dirty="0">
                <a:solidFill>
                  <a:schemeClr val="tx1"/>
                </a:solidFill>
                <a:effectLst/>
                <a:latin typeface="+mn-lt"/>
                <a:ea typeface="+mn-ea"/>
                <a:cs typeface="+mn-cs"/>
              </a:rPr>
              <a:t> at </a:t>
            </a:r>
            <a:r>
              <a:rPr lang="es-ES" altLang="zh-CN" sz="1200" b="0" i="0" kern="1200" dirty="0" err="1">
                <a:solidFill>
                  <a:schemeClr val="tx1"/>
                </a:solidFill>
                <a:effectLst/>
                <a:latin typeface="+mn-lt"/>
                <a:ea typeface="+mn-ea"/>
                <a:cs typeface="+mn-cs"/>
              </a:rPr>
              <a:t>each</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state</a:t>
            </a:r>
            <a:r>
              <a:rPr lang="es-ES" altLang="zh-CN" sz="1200" b="0" i="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7</a:t>
            </a:fld>
            <a:endParaRPr kumimoji="1" lang="zh-CN" altLang="en-US"/>
          </a:p>
        </p:txBody>
      </p:sp>
    </p:spTree>
    <p:extLst>
      <p:ext uri="{BB962C8B-B14F-4D97-AF65-F5344CB8AC3E}">
        <p14:creationId xmlns:p14="http://schemas.microsoft.com/office/powerpoint/2010/main" val="2495443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s-ES" altLang="zh-CN" dirty="0" err="1"/>
              <a:t>There</a:t>
            </a:r>
            <a:r>
              <a:rPr lang="es-ES" altLang="zh-CN" dirty="0"/>
              <a:t> are </a:t>
            </a:r>
            <a:r>
              <a:rPr lang="es-ES" altLang="zh-CN" dirty="0" err="1"/>
              <a:t>two</a:t>
            </a:r>
            <a:r>
              <a:rPr lang="es-ES" altLang="zh-CN" dirty="0"/>
              <a:t> </a:t>
            </a:r>
            <a:r>
              <a:rPr lang="es-ES" altLang="zh-CN" dirty="0" err="1"/>
              <a:t>types</a:t>
            </a:r>
            <a:r>
              <a:rPr lang="es-ES" altLang="zh-CN" dirty="0"/>
              <a:t> of </a:t>
            </a:r>
            <a:r>
              <a:rPr lang="es-ES" altLang="zh-CN" dirty="0" err="1"/>
              <a:t>method</a:t>
            </a:r>
            <a:r>
              <a:rPr lang="es-ES" altLang="zh-CN" dirty="0"/>
              <a:t>, </a:t>
            </a:r>
            <a:r>
              <a:rPr lang="es-ES" altLang="zh-CN" dirty="0" err="1"/>
              <a:t>the</a:t>
            </a:r>
            <a:r>
              <a:rPr lang="es-ES" altLang="zh-CN" dirty="0"/>
              <a:t> </a:t>
            </a:r>
            <a:r>
              <a:rPr lang="es-ES" altLang="zh-CN" dirty="0" err="1"/>
              <a:t>on</a:t>
            </a:r>
            <a:r>
              <a:rPr lang="es-ES" altLang="zh-CN" dirty="0"/>
              <a:t> </a:t>
            </a:r>
            <a:r>
              <a:rPr lang="es-ES" altLang="zh-CN" dirty="0" err="1"/>
              <a:t>is</a:t>
            </a:r>
            <a:r>
              <a:rPr lang="es-ES" altLang="zh-CN" dirty="0"/>
              <a:t> </a:t>
            </a:r>
            <a:r>
              <a:rPr lang="es-ES" altLang="zh-CN" dirty="0" err="1"/>
              <a:t>model-based</a:t>
            </a:r>
            <a:r>
              <a:rPr lang="es-ES" altLang="zh-CN" dirty="0"/>
              <a:t> </a:t>
            </a:r>
            <a:r>
              <a:rPr lang="es-ES" altLang="zh-CN" dirty="0" err="1"/>
              <a:t>method</a:t>
            </a:r>
            <a:endParaRPr lang="es-ES" altLang="zh-CN" dirty="0"/>
          </a:p>
          <a:p>
            <a:r>
              <a:rPr lang="es-ES" altLang="zh-CN" dirty="0" err="1"/>
              <a:t>Usually</a:t>
            </a:r>
            <a:r>
              <a:rPr lang="es-ES" altLang="zh-CN" dirty="0"/>
              <a:t> </a:t>
            </a:r>
            <a:r>
              <a:rPr lang="es-ES" altLang="zh-CN" dirty="0" err="1"/>
              <a:t>this</a:t>
            </a:r>
            <a:r>
              <a:rPr lang="es-ES" altLang="zh-CN" dirty="0"/>
              <a:t> </a:t>
            </a:r>
            <a:r>
              <a:rPr lang="es-ES" altLang="zh-CN" dirty="0" err="1"/>
              <a:t>kind</a:t>
            </a:r>
            <a:r>
              <a:rPr lang="es-ES" altLang="zh-CN" dirty="0"/>
              <a:t> of </a:t>
            </a:r>
            <a:r>
              <a:rPr lang="es-ES" altLang="zh-CN" dirty="0" err="1"/>
              <a:t>method</a:t>
            </a:r>
            <a:r>
              <a:rPr lang="es-ES" altLang="zh-CN" dirty="0"/>
              <a:t> </a:t>
            </a:r>
            <a:r>
              <a:rPr lang="es-ES" altLang="zh-CN" dirty="0" err="1"/>
              <a:t>require</a:t>
            </a:r>
            <a:r>
              <a:rPr lang="es-ES" altLang="zh-CN" dirty="0"/>
              <a:t> a </a:t>
            </a:r>
            <a:r>
              <a:rPr lang="es-ES" altLang="zh-CN" dirty="0" err="1"/>
              <a:t>way</a:t>
            </a:r>
            <a:r>
              <a:rPr lang="es-ES" altLang="zh-CN" dirty="0"/>
              <a:t> to </a:t>
            </a:r>
            <a:r>
              <a:rPr lang="es-ES" altLang="zh-CN" dirty="0" err="1"/>
              <a:t>calculate</a:t>
            </a:r>
            <a:r>
              <a:rPr lang="es-ES" altLang="zh-CN" dirty="0"/>
              <a:t> </a:t>
            </a:r>
            <a:r>
              <a:rPr lang="es-ES" altLang="zh-CN" dirty="0" err="1"/>
              <a:t>an</a:t>
            </a:r>
            <a:r>
              <a:rPr lang="es-ES" altLang="zh-CN" dirty="0"/>
              <a:t> </a:t>
            </a:r>
            <a:r>
              <a:rPr lang="es-ES" altLang="zh-CN" dirty="0" err="1"/>
              <a:t>optimal</a:t>
            </a:r>
            <a:r>
              <a:rPr lang="es-ES" altLang="zh-CN" dirty="0"/>
              <a:t> </a:t>
            </a:r>
            <a:r>
              <a:rPr lang="es-ES" altLang="zh-CN" dirty="0" err="1"/>
              <a:t>last</a:t>
            </a:r>
            <a:r>
              <a:rPr lang="es-ES" altLang="zh-CN" dirty="0"/>
              <a:t> </a:t>
            </a:r>
            <a:r>
              <a:rPr lang="es-ES" altLang="zh-CN" dirty="0" err="1"/>
              <a:t>deceptive</a:t>
            </a:r>
            <a:r>
              <a:rPr lang="es-ES" altLang="zh-CN" dirty="0"/>
              <a:t> </a:t>
            </a:r>
            <a:r>
              <a:rPr lang="es-ES" altLang="zh-CN" dirty="0" err="1"/>
              <a:t>point</a:t>
            </a:r>
            <a:r>
              <a:rPr lang="es-ES" altLang="zh-CN" dirty="0"/>
              <a:t>. </a:t>
            </a:r>
            <a:r>
              <a:rPr lang="es-ES" altLang="zh-CN" dirty="0" err="1"/>
              <a:t>The</a:t>
            </a:r>
            <a:r>
              <a:rPr lang="es-ES" altLang="zh-CN" dirty="0"/>
              <a:t> </a:t>
            </a:r>
            <a:r>
              <a:rPr lang="es-ES" altLang="zh-CN" dirty="0" err="1"/>
              <a:t>last</a:t>
            </a:r>
            <a:r>
              <a:rPr lang="es-ES" altLang="zh-CN" dirty="0"/>
              <a:t> </a:t>
            </a:r>
            <a:r>
              <a:rPr lang="es-ES" altLang="zh-CN" dirty="0" err="1"/>
              <a:t>deceptive</a:t>
            </a:r>
            <a:r>
              <a:rPr lang="es-ES" altLang="zh-CN" dirty="0"/>
              <a:t> </a:t>
            </a:r>
            <a:r>
              <a:rPr lang="es-ES" altLang="zh-CN" dirty="0" err="1"/>
              <a:t>point</a:t>
            </a:r>
            <a:r>
              <a:rPr lang="es-ES" altLang="zh-CN" dirty="0"/>
              <a:t> </a:t>
            </a:r>
            <a:r>
              <a:rPr lang="es-ES" altLang="zh-CN" dirty="0" err="1"/>
              <a:t>means</a:t>
            </a:r>
            <a:r>
              <a:rPr lang="es-ES" altLang="zh-CN" dirty="0"/>
              <a:t> :</a:t>
            </a:r>
            <a:r>
              <a:rPr lang="es-ES" altLang="zh-CN" dirty="0" err="1"/>
              <a:t>given</a:t>
            </a:r>
            <a:r>
              <a:rPr lang="es-ES" altLang="zh-CN" dirty="0"/>
              <a:t> a </a:t>
            </a:r>
            <a:r>
              <a:rPr lang="es-ES" altLang="zh-CN" dirty="0" err="1"/>
              <a:t>path</a:t>
            </a:r>
            <a:r>
              <a:rPr lang="es-ES" altLang="zh-CN" dirty="0"/>
              <a:t> </a:t>
            </a:r>
            <a:r>
              <a:rPr lang="el-GR" altLang="zh-CN" dirty="0"/>
              <a:t>, </a:t>
            </a:r>
            <a:r>
              <a:rPr lang="es-ES" altLang="zh-CN" dirty="0" err="1"/>
              <a:t>its</a:t>
            </a:r>
            <a:r>
              <a:rPr lang="es-ES" altLang="zh-CN" dirty="0"/>
              <a:t> </a:t>
            </a:r>
            <a:r>
              <a:rPr lang="es-ES" altLang="zh-CN" dirty="0" err="1"/>
              <a:t>last</a:t>
            </a:r>
            <a:r>
              <a:rPr lang="es-ES" altLang="zh-CN" dirty="0"/>
              <a:t> </a:t>
            </a:r>
            <a:r>
              <a:rPr lang="es-ES" altLang="zh-CN" dirty="0" err="1"/>
              <a:t>deceptive</a:t>
            </a:r>
            <a:r>
              <a:rPr lang="es-ES" altLang="zh-CN" dirty="0"/>
              <a:t> </a:t>
            </a:r>
            <a:r>
              <a:rPr lang="es-ES" altLang="zh-CN" dirty="0" err="1"/>
              <a:t>point</a:t>
            </a:r>
            <a:r>
              <a:rPr lang="es-ES" altLang="zh-CN" dirty="0"/>
              <a:t> LDP</a:t>
            </a:r>
            <a:r>
              <a:rPr lang="el-GR" altLang="zh-CN" dirty="0"/>
              <a:t> </a:t>
            </a:r>
            <a:r>
              <a:rPr lang="es-ES" altLang="zh-CN" dirty="0" err="1"/>
              <a:t>is</a:t>
            </a:r>
            <a:r>
              <a:rPr lang="es-ES" altLang="zh-CN" dirty="0"/>
              <a:t> a </a:t>
            </a:r>
            <a:r>
              <a:rPr lang="es-ES" altLang="zh-CN" dirty="0" err="1"/>
              <a:t>node</a:t>
            </a:r>
            <a:r>
              <a:rPr lang="es-ES" altLang="zh-CN" dirty="0"/>
              <a:t> </a:t>
            </a:r>
            <a:r>
              <a:rPr lang="el-GR" altLang="zh-CN" dirty="0"/>
              <a:t>π</a:t>
            </a:r>
            <a:r>
              <a:rPr lang="es-ES" altLang="zh-CN" dirty="0"/>
              <a:t> , </a:t>
            </a:r>
            <a:r>
              <a:rPr lang="es-ES" altLang="zh-CN" dirty="0" err="1"/>
              <a:t>which</a:t>
            </a:r>
            <a:r>
              <a:rPr lang="es-ES" altLang="zh-CN" dirty="0"/>
              <a:t> </a:t>
            </a:r>
            <a:r>
              <a:rPr lang="es-ES" altLang="zh-CN" dirty="0" err="1"/>
              <a:t>is</a:t>
            </a:r>
            <a:r>
              <a:rPr lang="es-ES" altLang="zh-CN" dirty="0"/>
              <a:t> </a:t>
            </a:r>
            <a:r>
              <a:rPr lang="es-ES" altLang="zh-CN" dirty="0" err="1"/>
              <a:t>itself</a:t>
            </a:r>
            <a:r>
              <a:rPr lang="es-ES" altLang="zh-CN" dirty="0"/>
              <a:t> </a:t>
            </a:r>
            <a:r>
              <a:rPr lang="es-ES" altLang="zh-CN" dirty="0" err="1"/>
              <a:t>deceptive</a:t>
            </a:r>
            <a:r>
              <a:rPr lang="es-ES" altLang="zh-CN" dirty="0"/>
              <a:t> </a:t>
            </a:r>
            <a:r>
              <a:rPr lang="es-ES" altLang="zh-CN" dirty="0" err="1"/>
              <a:t>whereas</a:t>
            </a:r>
            <a:r>
              <a:rPr lang="es-ES" altLang="zh-CN" dirty="0"/>
              <a:t> </a:t>
            </a:r>
            <a:r>
              <a:rPr lang="es-ES" altLang="zh-CN" dirty="0" err="1"/>
              <a:t>all</a:t>
            </a:r>
            <a:r>
              <a:rPr lang="es-ES" altLang="zh-CN" dirty="0"/>
              <a:t> (</a:t>
            </a:r>
            <a:r>
              <a:rPr lang="es-ES" altLang="zh-CN" dirty="0" err="1"/>
              <a:t>if</a:t>
            </a:r>
            <a:r>
              <a:rPr lang="es-ES" altLang="zh-CN" dirty="0"/>
              <a:t> </a:t>
            </a:r>
            <a:r>
              <a:rPr lang="es-ES" altLang="zh-CN" dirty="0" err="1"/>
              <a:t>any</a:t>
            </a:r>
            <a:r>
              <a:rPr lang="es-ES" altLang="zh-CN" dirty="0"/>
              <a:t>) </a:t>
            </a:r>
            <a:r>
              <a:rPr lang="es-ES" altLang="zh-CN" dirty="0" err="1"/>
              <a:t>subsequent</a:t>
            </a:r>
            <a:r>
              <a:rPr lang="es-ES" altLang="zh-CN" dirty="0"/>
              <a:t> </a:t>
            </a:r>
            <a:r>
              <a:rPr lang="es-ES" altLang="zh-CN" dirty="0" err="1"/>
              <a:t>nodes</a:t>
            </a:r>
            <a:r>
              <a:rPr lang="es-ES" altLang="zh-CN" dirty="0"/>
              <a:t> are </a:t>
            </a:r>
            <a:r>
              <a:rPr lang="es-ES" altLang="zh-CN" dirty="0" err="1"/>
              <a:t>truthful</a:t>
            </a:r>
            <a:r>
              <a:rPr lang="es-ES" altLang="zh-CN" dirty="0"/>
              <a:t>.</a:t>
            </a:r>
            <a:r>
              <a:rPr kumimoji="1" lang="en-US" altLang="zh-CN" dirty="0"/>
              <a:t>This method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However, this method </a:t>
            </a:r>
            <a:r>
              <a:rPr lang="es-ES" altLang="zh-CN" dirty="0" err="1"/>
              <a:t>Require</a:t>
            </a:r>
            <a:r>
              <a:rPr lang="es-ES" altLang="zh-CN" dirty="0"/>
              <a:t> </a:t>
            </a:r>
            <a:r>
              <a:rPr lang="es-ES" altLang="zh-CN" dirty="0" err="1"/>
              <a:t>reasoning</a:t>
            </a:r>
            <a:r>
              <a:rPr lang="es-ES" altLang="zh-CN" dirty="0"/>
              <a:t> </a:t>
            </a:r>
            <a:r>
              <a:rPr lang="es-ES" altLang="zh-CN" dirty="0" err="1"/>
              <a:t>about</a:t>
            </a:r>
            <a:r>
              <a:rPr lang="es-ES" altLang="zh-CN" dirty="0"/>
              <a:t> </a:t>
            </a:r>
            <a:r>
              <a:rPr lang="es-ES" altLang="zh-CN" dirty="0" err="1"/>
              <a:t>the</a:t>
            </a:r>
            <a:r>
              <a:rPr lang="es-ES" altLang="zh-CN" dirty="0"/>
              <a:t> </a:t>
            </a:r>
            <a:r>
              <a:rPr lang="es-ES" altLang="zh-CN" dirty="0" err="1"/>
              <a:t>model</a:t>
            </a:r>
            <a:r>
              <a:rPr lang="es-ES" altLang="zh-CN" dirty="0"/>
              <a:t> </a:t>
            </a:r>
            <a:r>
              <a:rPr lang="es-ES" altLang="zh-CN" dirty="0" err="1"/>
              <a:t>structure</a:t>
            </a:r>
            <a:r>
              <a:rPr lang="es-ES" altLang="zh-CN" dirty="0"/>
              <a:t> to </a:t>
            </a:r>
            <a:r>
              <a:rPr lang="es-ES" altLang="zh-CN" dirty="0" err="1"/>
              <a:t>inform</a:t>
            </a:r>
            <a:r>
              <a:rPr lang="es-ES" altLang="zh-CN" dirty="0"/>
              <a:t> </a:t>
            </a:r>
            <a:r>
              <a:rPr lang="es-ES" altLang="zh-CN" dirty="0" err="1"/>
              <a:t>the</a:t>
            </a:r>
            <a:r>
              <a:rPr lang="es-ES" altLang="zh-CN" dirty="0"/>
              <a:t> </a:t>
            </a:r>
            <a:r>
              <a:rPr lang="es-ES" altLang="zh-CN" dirty="0" err="1"/>
              <a:t>dissimulation</a:t>
            </a:r>
            <a:r>
              <a:rPr lang="es-ES" altLang="zh-CN" dirty="0"/>
              <a:t>!</a:t>
            </a:r>
            <a:endParaRPr kumimoji="1" lang="es-ES" altLang="zh-CN" dirty="0"/>
          </a:p>
          <a:p>
            <a:endParaRPr kumimoji="1" lang="en-US" altLang="zh-CN" dirty="0"/>
          </a:p>
          <a:p>
            <a:r>
              <a:rPr lang="es-ES" altLang="zh-CN" dirty="0" err="1"/>
              <a:t>the</a:t>
            </a:r>
            <a:r>
              <a:rPr lang="es-ES" altLang="zh-CN" dirty="0"/>
              <a:t> </a:t>
            </a:r>
            <a:r>
              <a:rPr lang="es-ES" altLang="zh-CN" dirty="0" err="1"/>
              <a:t>other</a:t>
            </a:r>
            <a:r>
              <a:rPr lang="es-ES" altLang="zh-CN" dirty="0"/>
              <a:t> </a:t>
            </a:r>
            <a:r>
              <a:rPr lang="es-ES" altLang="zh-CN" dirty="0" err="1"/>
              <a:t>is</a:t>
            </a:r>
            <a:r>
              <a:rPr lang="es-ES" altLang="zh-CN" dirty="0"/>
              <a:t> </a:t>
            </a:r>
            <a:r>
              <a:rPr lang="es-ES" altLang="zh-CN" dirty="0" err="1"/>
              <a:t>model</a:t>
            </a:r>
            <a:r>
              <a:rPr lang="es-ES" altLang="zh-CN" dirty="0"/>
              <a:t> free </a:t>
            </a:r>
            <a:r>
              <a:rPr lang="es-ES" altLang="zh-CN" dirty="0" err="1"/>
              <a:t>based</a:t>
            </a:r>
            <a:endParaRPr kumimoji="1" lang="en-US" altLang="zh-CN" dirty="0"/>
          </a:p>
          <a:p>
            <a:r>
              <a:rPr lang="es-ES" altLang="zh-CN" sz="1200" b="0" i="0" kern="1200" dirty="0" err="1">
                <a:solidFill>
                  <a:schemeClr val="tx1"/>
                </a:solidFill>
                <a:effectLst/>
                <a:latin typeface="+mn-lt"/>
                <a:ea typeface="+mn-ea"/>
                <a:cs typeface="+mn-cs"/>
              </a:rPr>
              <a:t>They</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rely</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on</a:t>
            </a:r>
            <a:r>
              <a:rPr lang="es-ES" altLang="zh-CN" sz="1200" b="0" i="0" kern="1200" dirty="0">
                <a:solidFill>
                  <a:schemeClr val="tx1"/>
                </a:solidFill>
                <a:effectLst/>
                <a:latin typeface="+mn-lt"/>
                <a:ea typeface="+mn-ea"/>
                <a:cs typeface="+mn-cs"/>
              </a:rPr>
              <a:t> real </a:t>
            </a:r>
            <a:r>
              <a:rPr lang="es-ES" altLang="zh-CN" sz="1200" b="0" i="0" kern="1200" dirty="0" err="1">
                <a:solidFill>
                  <a:schemeClr val="tx1"/>
                </a:solidFill>
                <a:effectLst/>
                <a:latin typeface="+mn-lt"/>
                <a:ea typeface="+mn-ea"/>
                <a:cs typeface="+mn-cs"/>
              </a:rPr>
              <a:t>samples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from</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the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environment</a:t>
            </a:r>
            <a:r>
              <a:rPr lang="es-ES" altLang="zh-CN" sz="1200" b="0" i="0" kern="1200" dirty="0">
                <a:solidFill>
                  <a:schemeClr val="tx1"/>
                </a:solidFill>
                <a:effectLst/>
                <a:latin typeface="+mn-lt"/>
                <a:ea typeface="+mn-ea"/>
                <a:cs typeface="+mn-cs"/>
              </a:rPr>
              <a:t> and </a:t>
            </a:r>
            <a:r>
              <a:rPr lang="es-ES" altLang="zh-CN" sz="1200" b="0" i="0" kern="1200" dirty="0" err="1">
                <a:solidFill>
                  <a:schemeClr val="tx1"/>
                </a:solidFill>
                <a:effectLst/>
                <a:latin typeface="+mn-lt"/>
                <a:ea typeface="+mn-ea"/>
                <a:cs typeface="+mn-cs"/>
              </a:rPr>
              <a:t>never</a:t>
            </a:r>
            <a:r>
              <a:rPr lang="es-ES" altLang="zh-CN" sz="1200" b="0" i="0" kern="1200" dirty="0">
                <a:solidFill>
                  <a:schemeClr val="tx1"/>
                </a:solidFill>
                <a:effectLst/>
                <a:latin typeface="+mn-lt"/>
                <a:ea typeface="+mn-ea"/>
                <a:cs typeface="+mn-cs"/>
              </a:rPr>
              <a:t> use </a:t>
            </a:r>
            <a:r>
              <a:rPr lang="es-ES" altLang="zh-CN" sz="1200" b="0" i="0" kern="1200" dirty="0" err="1">
                <a:solidFill>
                  <a:schemeClr val="tx1"/>
                </a:solidFill>
                <a:effectLst/>
                <a:latin typeface="+mn-lt"/>
                <a:ea typeface="+mn-ea"/>
                <a:cs typeface="+mn-cs"/>
              </a:rPr>
              <a:t>generated</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predictions</a:t>
            </a:r>
            <a:r>
              <a:rPr lang="es-ES" altLang="zh-CN" sz="1200" b="0" i="0" kern="1200" dirty="0">
                <a:solidFill>
                  <a:schemeClr val="tx1"/>
                </a:solidFill>
                <a:effectLst/>
                <a:latin typeface="+mn-lt"/>
                <a:ea typeface="+mn-ea"/>
                <a:cs typeface="+mn-cs"/>
              </a:rPr>
              <a:t> of </a:t>
            </a:r>
            <a:r>
              <a:rPr lang="es-ES" altLang="zh-CN" sz="1200" b="0" i="0" kern="1200" dirty="0" err="1">
                <a:solidFill>
                  <a:schemeClr val="tx1"/>
                </a:solidFill>
                <a:effectLst/>
                <a:latin typeface="+mn-lt"/>
                <a:ea typeface="+mn-ea"/>
                <a:cs typeface="+mn-cs"/>
              </a:rPr>
              <a:t>next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state</a:t>
            </a:r>
            <a:r>
              <a:rPr lang="es-ES" altLang="zh-CN" sz="1200" b="0" i="0" kern="1200" dirty="0">
                <a:solidFill>
                  <a:schemeClr val="tx1"/>
                </a:solidFill>
                <a:effectLst/>
                <a:latin typeface="+mn-lt"/>
                <a:ea typeface="+mn-ea"/>
                <a:cs typeface="+mn-cs"/>
              </a:rPr>
              <a:t> and </a:t>
            </a:r>
            <a:r>
              <a:rPr lang="es-ES" altLang="zh-CN" sz="1200" b="0" i="0" kern="1200" dirty="0" err="1">
                <a:solidFill>
                  <a:schemeClr val="tx1"/>
                </a:solidFill>
                <a:effectLst/>
                <a:latin typeface="+mn-lt"/>
                <a:ea typeface="+mn-ea"/>
                <a:cs typeface="+mn-cs"/>
              </a:rPr>
              <a:t>next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reward</a:t>
            </a:r>
            <a:r>
              <a:rPr lang="es-ES" altLang="zh-CN" sz="1200" b="0" i="0" kern="1200" dirty="0">
                <a:solidFill>
                  <a:schemeClr val="tx1"/>
                </a:solidFill>
                <a:effectLst/>
                <a:latin typeface="+mn-lt"/>
                <a:ea typeface="+mn-ea"/>
                <a:cs typeface="+mn-cs"/>
              </a:rPr>
              <a:t> to alter </a:t>
            </a:r>
            <a:r>
              <a:rPr lang="es-ES" altLang="zh-CN" sz="1200" b="0" i="0" kern="1200" dirty="0" err="1">
                <a:solidFill>
                  <a:schemeClr val="tx1"/>
                </a:solidFill>
                <a:effectLst/>
                <a:latin typeface="+mn-lt"/>
                <a:ea typeface="+mn-ea"/>
                <a:cs typeface="+mn-cs"/>
              </a:rPr>
              <a:t>behaviour</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although</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they</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might</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sample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from</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experience</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memory</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which</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is</a:t>
            </a:r>
            <a:r>
              <a:rPr lang="es-ES" altLang="zh-CN" sz="1200" b="0" i="0" kern="1200" dirty="0">
                <a:solidFill>
                  <a:schemeClr val="tx1"/>
                </a:solidFill>
                <a:effectLst/>
                <a:latin typeface="+mn-lt"/>
                <a:ea typeface="+mn-ea"/>
                <a:cs typeface="+mn-cs"/>
              </a:rPr>
              <a:t> </a:t>
            </a:r>
            <a:r>
              <a:rPr lang="es-ES" altLang="zh-CN" sz="1200" b="0" i="0" kern="1200" dirty="0" err="1">
                <a:solidFill>
                  <a:schemeClr val="tx1"/>
                </a:solidFill>
                <a:effectLst/>
                <a:latin typeface="+mn-lt"/>
                <a:ea typeface="+mn-ea"/>
                <a:cs typeface="+mn-cs"/>
              </a:rPr>
              <a:t>close</a:t>
            </a:r>
            <a:r>
              <a:rPr lang="es-ES" altLang="zh-CN" sz="1200" b="0" i="0" kern="1200" dirty="0">
                <a:solidFill>
                  <a:schemeClr val="tx1"/>
                </a:solidFill>
                <a:effectLst/>
                <a:latin typeface="+mn-lt"/>
                <a:ea typeface="+mn-ea"/>
                <a:cs typeface="+mn-cs"/>
              </a:rPr>
              <a:t> to </a:t>
            </a:r>
            <a:r>
              <a:rPr lang="es-ES" altLang="zh-CN" sz="1200" b="0" i="0" kern="1200" dirty="0" err="1">
                <a:solidFill>
                  <a:schemeClr val="tx1"/>
                </a:solidFill>
                <a:effectLst/>
                <a:latin typeface="+mn-lt"/>
                <a:ea typeface="+mn-ea"/>
                <a:cs typeface="+mn-cs"/>
              </a:rPr>
              <a:t>being</a:t>
            </a:r>
            <a:r>
              <a:rPr lang="es-ES" altLang="zh-CN" sz="1200" b="0" i="0" kern="1200" dirty="0">
                <a:solidFill>
                  <a:schemeClr val="tx1"/>
                </a:solidFill>
                <a:effectLst/>
                <a:latin typeface="+mn-lt"/>
                <a:ea typeface="+mn-ea"/>
                <a:cs typeface="+mn-cs"/>
              </a:rPr>
              <a:t> a </a:t>
            </a:r>
            <a:r>
              <a:rPr lang="es-ES" altLang="zh-CN" sz="1200" b="0" i="0" kern="1200" dirty="0" err="1">
                <a:solidFill>
                  <a:schemeClr val="tx1"/>
                </a:solidFill>
                <a:effectLst/>
                <a:latin typeface="+mn-lt"/>
                <a:ea typeface="+mn-ea"/>
                <a:cs typeface="+mn-cs"/>
              </a:rPr>
              <a:t>model</a:t>
            </a:r>
            <a:r>
              <a:rPr lang="es-ES" altLang="zh-CN"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altLang="zh-CN" dirty="0" err="1"/>
              <a:t>For</a:t>
            </a:r>
            <a:r>
              <a:rPr lang="es-ES" altLang="zh-CN" dirty="0"/>
              <a:t> </a:t>
            </a:r>
            <a:r>
              <a:rPr lang="es-ES" altLang="zh-CN" dirty="0" err="1"/>
              <a:t>example</a:t>
            </a:r>
            <a:r>
              <a:rPr lang="es-ES" altLang="zh-CN" dirty="0"/>
              <a:t>, </a:t>
            </a:r>
            <a:r>
              <a:rPr lang="es-ES" altLang="zh-CN" dirty="0" err="1"/>
              <a:t>Yue</a:t>
            </a:r>
            <a:r>
              <a:rPr lang="es-ES" altLang="zh-CN" dirty="0"/>
              <a:t> Yang∗ , </a:t>
            </a:r>
            <a:r>
              <a:rPr lang="es-ES" altLang="zh-CN" dirty="0" err="1"/>
              <a:t>Zhengshang</a:t>
            </a:r>
            <a:r>
              <a:rPr lang="es-ES" altLang="zh-CN" dirty="0"/>
              <a:t> </a:t>
            </a:r>
            <a:r>
              <a:rPr lang="es-ES" altLang="zh-CN" dirty="0" err="1"/>
              <a:t>Liu</a:t>
            </a:r>
            <a:r>
              <a:rPr lang="es-ES" altLang="zh-CN" dirty="0"/>
              <a:t>∗ , Peta Masters , Tim Miller </a:t>
            </a:r>
            <a:r>
              <a:rPr lang="es-ES" altLang="zh-CN" dirty="0" err="1"/>
              <a:t>propose</a:t>
            </a:r>
            <a:r>
              <a:rPr lang="es-ES" altLang="zh-CN" dirty="0"/>
              <a:t> </a:t>
            </a:r>
            <a:r>
              <a:rPr lang="es-ES" altLang="zh-CN" dirty="0" err="1"/>
              <a:t>the</a:t>
            </a:r>
            <a:r>
              <a:rPr lang="es-ES" altLang="zh-CN" dirty="0"/>
              <a:t> </a:t>
            </a:r>
            <a:r>
              <a:rPr lang="es-ES" altLang="zh-CN" dirty="0" err="1"/>
              <a:t>ambiguity</a:t>
            </a:r>
            <a:r>
              <a:rPr lang="es-ES" altLang="zh-CN" dirty="0"/>
              <a:t> </a:t>
            </a:r>
            <a:r>
              <a:rPr lang="es-ES" altLang="zh-CN" dirty="0" err="1"/>
              <a:t>model</a:t>
            </a:r>
            <a:r>
              <a:rPr lang="es-ES" altLang="zh-CN" dirty="0"/>
              <a:t> </a:t>
            </a:r>
            <a:r>
              <a:rPr lang="es-ES" altLang="zh-CN" dirty="0" err="1"/>
              <a:t>which</a:t>
            </a:r>
            <a:r>
              <a:rPr lang="es-ES" altLang="zh-CN" dirty="0"/>
              <a:t> </a:t>
            </a:r>
            <a:r>
              <a:rPr lang="es-ES" altLang="zh-CN" dirty="0" err="1"/>
              <a:t>generate</a:t>
            </a:r>
            <a:r>
              <a:rPr lang="es-ES" altLang="zh-CN" dirty="0"/>
              <a:t> </a:t>
            </a:r>
            <a:r>
              <a:rPr lang="es-ES" altLang="zh-CN" dirty="0" err="1"/>
              <a:t>deceptive</a:t>
            </a:r>
            <a:r>
              <a:rPr lang="es-ES" altLang="zh-CN" dirty="0"/>
              <a:t> </a:t>
            </a:r>
            <a:r>
              <a:rPr lang="es-ES" altLang="zh-CN" dirty="0" err="1"/>
              <a:t>path</a:t>
            </a:r>
            <a:r>
              <a:rPr lang="es-ES" altLang="zh-CN" dirty="0"/>
              <a:t> </a:t>
            </a:r>
            <a:r>
              <a:rPr lang="es-ES" altLang="zh-CN" dirty="0" err="1"/>
              <a:t>by</a:t>
            </a:r>
            <a:r>
              <a:rPr lang="es-ES" altLang="zh-CN" dirty="0"/>
              <a:t> </a:t>
            </a:r>
            <a:r>
              <a:rPr lang="es-ES" altLang="zh-CN" dirty="0" err="1"/>
              <a:t>maximising</a:t>
            </a:r>
            <a:r>
              <a:rPr lang="es-ES" altLang="zh-CN" dirty="0"/>
              <a:t> </a:t>
            </a:r>
            <a:r>
              <a:rPr lang="es-ES" altLang="zh-CN" dirty="0" err="1"/>
              <a:t>the</a:t>
            </a:r>
            <a:r>
              <a:rPr lang="es-ES" altLang="zh-CN" dirty="0"/>
              <a:t> </a:t>
            </a:r>
            <a:r>
              <a:rPr lang="es-ES" altLang="zh-CN" dirty="0" err="1"/>
              <a:t>entropy</a:t>
            </a:r>
            <a:r>
              <a:rPr lang="es-ES" altLang="zh-CN" dirty="0"/>
              <a:t> </a:t>
            </a:r>
            <a:r>
              <a:rPr lang="es-ES" altLang="zh-CN" dirty="0" err="1"/>
              <a:t>from</a:t>
            </a:r>
            <a:r>
              <a:rPr lang="es-ES" altLang="zh-CN" dirty="0"/>
              <a:t> </a:t>
            </a:r>
            <a:r>
              <a:rPr lang="es-ES" altLang="zh-CN" dirty="0" err="1"/>
              <a:t>the</a:t>
            </a:r>
            <a:r>
              <a:rPr lang="es-ES" altLang="zh-CN" dirty="0"/>
              <a:t> </a:t>
            </a:r>
            <a:r>
              <a:rPr lang="es-ES" altLang="zh-CN" dirty="0" err="1"/>
              <a:t>observer’s</a:t>
            </a:r>
            <a:r>
              <a:rPr lang="es-ES" altLang="zh-CN" dirty="0"/>
              <a:t> </a:t>
            </a:r>
            <a:r>
              <a:rPr lang="es-ES" altLang="zh-CN" dirty="0" err="1"/>
              <a:t>point</a:t>
            </a:r>
            <a:r>
              <a:rPr lang="es-ES" altLang="zh-CN" dirty="0"/>
              <a:t> of </a:t>
            </a:r>
            <a:r>
              <a:rPr lang="es-ES" altLang="zh-CN" dirty="0" err="1"/>
              <a:t>view</a:t>
            </a:r>
            <a:r>
              <a:rPr lang="es-ES" altLang="zh-CN" dirty="0"/>
              <a:t>. </a:t>
            </a:r>
            <a:r>
              <a:rPr lang="es-ES" altLang="zh-CN" dirty="0" err="1"/>
              <a:t>It</a:t>
            </a:r>
            <a:r>
              <a:rPr lang="es-ES" altLang="zh-CN" dirty="0"/>
              <a:t> </a:t>
            </a:r>
            <a:r>
              <a:rPr lang="es-ES" altLang="zh-CN" dirty="0" err="1"/>
              <a:t>doesn’t</a:t>
            </a:r>
            <a:r>
              <a:rPr lang="es-ES" altLang="zh-CN" dirty="0"/>
              <a:t> </a:t>
            </a:r>
            <a:r>
              <a:rPr lang="es-ES" altLang="zh-CN" dirty="0" err="1"/>
              <a:t>require</a:t>
            </a:r>
            <a:r>
              <a:rPr lang="es-ES" altLang="zh-CN" dirty="0"/>
              <a:t> a </a:t>
            </a:r>
            <a:r>
              <a:rPr lang="es-ES" altLang="zh-CN" dirty="0" err="1"/>
              <a:t>model</a:t>
            </a:r>
            <a:r>
              <a:rPr lang="es-ES" altLang="zh-CN" dirty="0"/>
              <a:t> </a:t>
            </a:r>
            <a:r>
              <a:rPr lang="es-ES" altLang="zh-CN" dirty="0" err="1"/>
              <a:t>structure</a:t>
            </a:r>
            <a:r>
              <a:rPr lang="es-ES" altLang="zh-CN" dirty="0"/>
              <a:t>, </a:t>
            </a:r>
            <a:r>
              <a:rPr lang="es-ES" altLang="zh-CN" dirty="0" err="1"/>
              <a:t>but</a:t>
            </a:r>
            <a:r>
              <a:rPr lang="es-ES" altLang="zh-CN" dirty="0"/>
              <a:t> </a:t>
            </a:r>
            <a:r>
              <a:rPr lang="es-ES" altLang="zh-CN" dirty="0" err="1"/>
              <a:t>it</a:t>
            </a:r>
            <a:r>
              <a:rPr lang="es-ES" altLang="zh-CN" dirty="0"/>
              <a:t> </a:t>
            </a:r>
            <a:r>
              <a:rPr kumimoji="1" lang="es-ES" altLang="zh-CN" dirty="0" err="1"/>
              <a:t>Require</a:t>
            </a:r>
            <a:r>
              <a:rPr kumimoji="1" lang="es-ES" altLang="zh-CN" dirty="0"/>
              <a:t> </a:t>
            </a:r>
            <a:r>
              <a:rPr kumimoji="1" lang="es-ES" altLang="zh-CN" dirty="0" err="1"/>
              <a:t>mutiple</a:t>
            </a:r>
            <a:r>
              <a:rPr kumimoji="1" lang="es-ES" altLang="zh-CN" dirty="0"/>
              <a:t> Q-</a:t>
            </a:r>
            <a:r>
              <a:rPr kumimoji="1" lang="es-ES" altLang="zh-CN" dirty="0" err="1"/>
              <a:t>Tables</a:t>
            </a:r>
            <a:r>
              <a:rPr kumimoji="1" lang="es-ES" altLang="zh-CN" dirty="0"/>
              <a:t> </a:t>
            </a:r>
            <a:r>
              <a:rPr kumimoji="1" lang="es-ES" altLang="zh-CN" dirty="0" err="1"/>
              <a:t>when</a:t>
            </a:r>
            <a:r>
              <a:rPr kumimoji="1" lang="es-ES" altLang="zh-CN" dirty="0"/>
              <a:t> </a:t>
            </a:r>
            <a:r>
              <a:rPr kumimoji="1" lang="es-ES" altLang="zh-CN" dirty="0" err="1"/>
              <a:t>dealing</a:t>
            </a:r>
            <a:r>
              <a:rPr kumimoji="1" lang="es-ES" altLang="zh-CN" dirty="0"/>
              <a:t> </a:t>
            </a:r>
            <a:r>
              <a:rPr kumimoji="1" lang="es-ES" altLang="zh-CN" dirty="0" err="1"/>
              <a:t>with</a:t>
            </a:r>
            <a:r>
              <a:rPr kumimoji="1" lang="es-ES" altLang="zh-CN" dirty="0"/>
              <a:t> </a:t>
            </a:r>
            <a:r>
              <a:rPr kumimoji="1" lang="es-ES" altLang="zh-CN" dirty="0" err="1"/>
              <a:t>multiple</a:t>
            </a:r>
            <a:r>
              <a:rPr kumimoji="1" lang="es-ES" altLang="zh-CN" dirty="0"/>
              <a:t> </a:t>
            </a:r>
            <a:r>
              <a:rPr kumimoji="1" lang="es-ES" altLang="zh-CN" dirty="0" err="1"/>
              <a:t>rewards</a:t>
            </a:r>
            <a:endParaRPr kumimoji="1" lang="es-E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s-E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altLang="zh-CN" dirty="0" err="1"/>
              <a:t>Our</a:t>
            </a:r>
            <a:r>
              <a:rPr kumimoji="1" lang="es-ES" altLang="zh-CN" dirty="0"/>
              <a:t> </a:t>
            </a:r>
            <a:r>
              <a:rPr kumimoji="1" lang="es-ES" altLang="zh-CN" dirty="0" err="1"/>
              <a:t>work</a:t>
            </a:r>
            <a:r>
              <a:rPr kumimoji="1" lang="es-ES" altLang="zh-CN" dirty="0"/>
              <a:t> </a:t>
            </a:r>
            <a:r>
              <a:rPr kumimoji="1" lang="es-ES" altLang="zh-CN" dirty="0" err="1"/>
              <a:t>focus</a:t>
            </a:r>
            <a:r>
              <a:rPr kumimoji="1" lang="es-ES" altLang="zh-CN" dirty="0"/>
              <a:t> </a:t>
            </a:r>
            <a:r>
              <a:rPr kumimoji="1" lang="es-ES" altLang="zh-CN" dirty="0" err="1"/>
              <a:t>on</a:t>
            </a:r>
            <a:r>
              <a:rPr kumimoji="1" lang="es-ES" altLang="zh-CN" dirty="0"/>
              <a:t> </a:t>
            </a:r>
            <a:r>
              <a:rPr kumimoji="1" lang="es-ES" altLang="zh-CN" dirty="0" err="1"/>
              <a:t>model</a:t>
            </a:r>
            <a:r>
              <a:rPr kumimoji="1" lang="es-ES" altLang="zh-CN" dirty="0"/>
              <a:t>-free </a:t>
            </a:r>
            <a:r>
              <a:rPr kumimoji="1" lang="es-ES" altLang="zh-CN" dirty="0" err="1"/>
              <a:t>method</a:t>
            </a:r>
            <a:r>
              <a:rPr kumimoji="1" lang="es-ES" altLang="zh-CN" dirty="0"/>
              <a:t>, and </a:t>
            </a:r>
            <a:r>
              <a:rPr kumimoji="1" lang="es-ES" altLang="zh-CN" dirty="0" err="1"/>
              <a:t>we</a:t>
            </a:r>
            <a:r>
              <a:rPr kumimoji="1" lang="es-ES" altLang="zh-CN" dirty="0"/>
              <a:t> try</a:t>
            </a:r>
            <a:endParaRPr lang="es-ES" altLang="zh-CN" dirty="0"/>
          </a:p>
          <a:p>
            <a:endParaRPr kumimoji="1" lang="zh-CN" altLang="en-US" dirty="0"/>
          </a:p>
        </p:txBody>
      </p:sp>
      <p:sp>
        <p:nvSpPr>
          <p:cNvPr id="4" name="灯片编号占位符 3"/>
          <p:cNvSpPr>
            <a:spLocks noGrp="1"/>
          </p:cNvSpPr>
          <p:nvPr>
            <p:ph type="sldNum" sz="quarter" idx="5"/>
          </p:nvPr>
        </p:nvSpPr>
        <p:spPr/>
        <p:txBody>
          <a:bodyPr/>
          <a:lstStyle/>
          <a:p>
            <a:fld id="{21DAF432-9F1A-2940-B277-D9A69DF456C2}" type="slidenum">
              <a:rPr kumimoji="1" lang="zh-CN" altLang="en-US" smtClean="0"/>
              <a:t>8</a:t>
            </a:fld>
            <a:endParaRPr kumimoji="1" lang="zh-CN" altLang="en-US"/>
          </a:p>
        </p:txBody>
      </p:sp>
    </p:spTree>
    <p:extLst>
      <p:ext uri="{BB962C8B-B14F-4D97-AF65-F5344CB8AC3E}">
        <p14:creationId xmlns:p14="http://schemas.microsoft.com/office/powerpoint/2010/main" val="575424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0F4EA1-5509-4AC4-AD19-E73D78A031E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8A4EA3F-D645-4853-8898-93793F0D5A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1663746-108A-46FB-9E11-3E0233A17A9A}"/>
              </a:ext>
            </a:extLst>
          </p:cNvPr>
          <p:cNvSpPr>
            <a:spLocks noGrp="1"/>
          </p:cNvSpPr>
          <p:nvPr>
            <p:ph type="dt" sz="half" idx="10"/>
          </p:nvPr>
        </p:nvSpPr>
        <p:spPr/>
        <p:txBody>
          <a:bodyPr/>
          <a:lstStyle/>
          <a:p>
            <a:fld id="{220E2B44-0D63-4A4F-AE16-F11475CB393E}" type="datetimeFigureOut">
              <a:rPr lang="zh-CN" altLang="en-US" smtClean="0"/>
              <a:t>2020/5/26</a:t>
            </a:fld>
            <a:endParaRPr lang="zh-CN" altLang="en-US"/>
          </a:p>
        </p:txBody>
      </p:sp>
      <p:sp>
        <p:nvSpPr>
          <p:cNvPr id="5" name="页脚占位符 4">
            <a:extLst>
              <a:ext uri="{FF2B5EF4-FFF2-40B4-BE49-F238E27FC236}">
                <a16:creationId xmlns:a16="http://schemas.microsoft.com/office/drawing/2014/main" id="{92CF6027-F529-4729-AFE7-E256D5C8D4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F185A3-7177-4857-B50D-97D3ADDD08DF}"/>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153691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5A5E6-1DA4-4163-8B6B-B6C53C7DA37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68A30E-6101-4DAB-B6B4-BB6F6A463AA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091579-25A2-4F59-8D47-F09EAE923E45}"/>
              </a:ext>
            </a:extLst>
          </p:cNvPr>
          <p:cNvSpPr>
            <a:spLocks noGrp="1"/>
          </p:cNvSpPr>
          <p:nvPr>
            <p:ph type="dt" sz="half" idx="10"/>
          </p:nvPr>
        </p:nvSpPr>
        <p:spPr/>
        <p:txBody>
          <a:bodyPr/>
          <a:lstStyle/>
          <a:p>
            <a:fld id="{220E2B44-0D63-4A4F-AE16-F11475CB393E}" type="datetimeFigureOut">
              <a:rPr lang="zh-CN" altLang="en-US" smtClean="0"/>
              <a:t>2020/5/26</a:t>
            </a:fld>
            <a:endParaRPr lang="zh-CN" altLang="en-US"/>
          </a:p>
        </p:txBody>
      </p:sp>
      <p:sp>
        <p:nvSpPr>
          <p:cNvPr id="5" name="页脚占位符 4">
            <a:extLst>
              <a:ext uri="{FF2B5EF4-FFF2-40B4-BE49-F238E27FC236}">
                <a16:creationId xmlns:a16="http://schemas.microsoft.com/office/drawing/2014/main" id="{C99E4195-B2AE-4286-8071-DD067DC642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C6888C-2CA5-4B59-A870-26072ED51253}"/>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139748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96EF367-CA07-473E-BC8E-B610F39F856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BB54FF4-1474-47A2-AED4-968349CE70F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9B9F60D-D784-4FF3-88CA-8B7B1B55E4AC}"/>
              </a:ext>
            </a:extLst>
          </p:cNvPr>
          <p:cNvSpPr>
            <a:spLocks noGrp="1"/>
          </p:cNvSpPr>
          <p:nvPr>
            <p:ph type="dt" sz="half" idx="10"/>
          </p:nvPr>
        </p:nvSpPr>
        <p:spPr/>
        <p:txBody>
          <a:bodyPr/>
          <a:lstStyle/>
          <a:p>
            <a:fld id="{220E2B44-0D63-4A4F-AE16-F11475CB393E}" type="datetimeFigureOut">
              <a:rPr lang="zh-CN" altLang="en-US" smtClean="0"/>
              <a:t>2020/5/26</a:t>
            </a:fld>
            <a:endParaRPr lang="zh-CN" altLang="en-US"/>
          </a:p>
        </p:txBody>
      </p:sp>
      <p:sp>
        <p:nvSpPr>
          <p:cNvPr id="5" name="页脚占位符 4">
            <a:extLst>
              <a:ext uri="{FF2B5EF4-FFF2-40B4-BE49-F238E27FC236}">
                <a16:creationId xmlns:a16="http://schemas.microsoft.com/office/drawing/2014/main" id="{7BB36307-F20C-4D7D-9454-C9825E968A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6D8F03B-AF8E-4A3E-86E4-46368D0B087E}"/>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2145130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8578666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1653BC-6D20-4D0D-8B36-CC90E75692E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927B3D1-05D2-405B-8389-0B8EFD38B13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D4D19F3-1217-41EC-8F57-A6390215A050}"/>
              </a:ext>
            </a:extLst>
          </p:cNvPr>
          <p:cNvSpPr>
            <a:spLocks noGrp="1"/>
          </p:cNvSpPr>
          <p:nvPr>
            <p:ph type="dt" sz="half" idx="10"/>
          </p:nvPr>
        </p:nvSpPr>
        <p:spPr/>
        <p:txBody>
          <a:bodyPr/>
          <a:lstStyle/>
          <a:p>
            <a:fld id="{220E2B44-0D63-4A4F-AE16-F11475CB393E}" type="datetimeFigureOut">
              <a:rPr lang="zh-CN" altLang="en-US" smtClean="0"/>
              <a:t>2020/5/26</a:t>
            </a:fld>
            <a:endParaRPr lang="zh-CN" altLang="en-US"/>
          </a:p>
        </p:txBody>
      </p:sp>
      <p:sp>
        <p:nvSpPr>
          <p:cNvPr id="5" name="页脚占位符 4">
            <a:extLst>
              <a:ext uri="{FF2B5EF4-FFF2-40B4-BE49-F238E27FC236}">
                <a16:creationId xmlns:a16="http://schemas.microsoft.com/office/drawing/2014/main" id="{D39895F1-7396-4034-BA45-BFA617BF58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DA6E4F-87EC-4EBC-A7BB-7DBA6D69210A}"/>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3914414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A3A09-A1E9-4B45-B277-16D68F55BFE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9228E75-B0BE-427E-BF9F-96B3285007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8D44DD0-7E14-4D06-BF23-BB6E95907127}"/>
              </a:ext>
            </a:extLst>
          </p:cNvPr>
          <p:cNvSpPr>
            <a:spLocks noGrp="1"/>
          </p:cNvSpPr>
          <p:nvPr>
            <p:ph type="dt" sz="half" idx="10"/>
          </p:nvPr>
        </p:nvSpPr>
        <p:spPr/>
        <p:txBody>
          <a:bodyPr/>
          <a:lstStyle/>
          <a:p>
            <a:fld id="{220E2B44-0D63-4A4F-AE16-F11475CB393E}" type="datetimeFigureOut">
              <a:rPr lang="zh-CN" altLang="en-US" smtClean="0"/>
              <a:t>2020/5/26</a:t>
            </a:fld>
            <a:endParaRPr lang="zh-CN" altLang="en-US"/>
          </a:p>
        </p:txBody>
      </p:sp>
      <p:sp>
        <p:nvSpPr>
          <p:cNvPr id="5" name="页脚占位符 4">
            <a:extLst>
              <a:ext uri="{FF2B5EF4-FFF2-40B4-BE49-F238E27FC236}">
                <a16:creationId xmlns:a16="http://schemas.microsoft.com/office/drawing/2014/main" id="{04F97375-7DB7-40C9-A23A-D2DBDD7394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8D3C1B-5729-4276-A2B2-1EC02EB3C257}"/>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3432389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F0AA5E-06DE-4CF3-8A03-39302F668D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00866-82B6-489C-B411-B9E562B4A8BD}"/>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DC9B16A0-89B3-436C-91B4-390A4DA35FE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A871BE1-6251-4DD6-98EC-5FE610993DD9}"/>
              </a:ext>
            </a:extLst>
          </p:cNvPr>
          <p:cNvSpPr>
            <a:spLocks noGrp="1"/>
          </p:cNvSpPr>
          <p:nvPr>
            <p:ph type="dt" sz="half" idx="10"/>
          </p:nvPr>
        </p:nvSpPr>
        <p:spPr/>
        <p:txBody>
          <a:bodyPr/>
          <a:lstStyle/>
          <a:p>
            <a:fld id="{220E2B44-0D63-4A4F-AE16-F11475CB393E}" type="datetimeFigureOut">
              <a:rPr lang="zh-CN" altLang="en-US" smtClean="0"/>
              <a:t>2020/5/26</a:t>
            </a:fld>
            <a:endParaRPr lang="zh-CN" altLang="en-US"/>
          </a:p>
        </p:txBody>
      </p:sp>
      <p:sp>
        <p:nvSpPr>
          <p:cNvPr id="6" name="页脚占位符 5">
            <a:extLst>
              <a:ext uri="{FF2B5EF4-FFF2-40B4-BE49-F238E27FC236}">
                <a16:creationId xmlns:a16="http://schemas.microsoft.com/office/drawing/2014/main" id="{FBA8BA8D-B286-47CA-90FC-D7B188AD7F7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B2024FB-0262-4970-9111-8711A73EF5F0}"/>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3306417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6D11F4-8AF7-48BD-A97B-8262DAC8352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41BB1EF-0863-4594-AF1C-A84F491E35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45B1DFA-641A-4D00-A1C8-41B08EB17B1E}"/>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33DC302-86E4-4BB2-8E4B-04FB3D380E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D0F0AA3-4AB8-485D-996A-E2B24C4299A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DC30C4B-1036-40A3-AFDF-A8924E30F3BF}"/>
              </a:ext>
            </a:extLst>
          </p:cNvPr>
          <p:cNvSpPr>
            <a:spLocks noGrp="1"/>
          </p:cNvSpPr>
          <p:nvPr>
            <p:ph type="dt" sz="half" idx="10"/>
          </p:nvPr>
        </p:nvSpPr>
        <p:spPr/>
        <p:txBody>
          <a:bodyPr/>
          <a:lstStyle/>
          <a:p>
            <a:fld id="{220E2B44-0D63-4A4F-AE16-F11475CB393E}" type="datetimeFigureOut">
              <a:rPr lang="zh-CN" altLang="en-US" smtClean="0"/>
              <a:t>2020/5/26</a:t>
            </a:fld>
            <a:endParaRPr lang="zh-CN" altLang="en-US"/>
          </a:p>
        </p:txBody>
      </p:sp>
      <p:sp>
        <p:nvSpPr>
          <p:cNvPr id="8" name="页脚占位符 7">
            <a:extLst>
              <a:ext uri="{FF2B5EF4-FFF2-40B4-BE49-F238E27FC236}">
                <a16:creationId xmlns:a16="http://schemas.microsoft.com/office/drawing/2014/main" id="{C49643C0-A45B-4F89-A791-AD50C329643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60613D2-72BD-40C3-9ED6-EA06992B8CBF}"/>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1002738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01E9D0-32C9-498C-8DE6-25055694F54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2EDD24B-5F6D-4423-9A9C-D4F7579816D7}"/>
              </a:ext>
            </a:extLst>
          </p:cNvPr>
          <p:cNvSpPr>
            <a:spLocks noGrp="1"/>
          </p:cNvSpPr>
          <p:nvPr>
            <p:ph type="dt" sz="half" idx="10"/>
          </p:nvPr>
        </p:nvSpPr>
        <p:spPr/>
        <p:txBody>
          <a:bodyPr/>
          <a:lstStyle/>
          <a:p>
            <a:fld id="{220E2B44-0D63-4A4F-AE16-F11475CB393E}" type="datetimeFigureOut">
              <a:rPr lang="zh-CN" altLang="en-US" smtClean="0"/>
              <a:t>2020/5/26</a:t>
            </a:fld>
            <a:endParaRPr lang="zh-CN" altLang="en-US"/>
          </a:p>
        </p:txBody>
      </p:sp>
      <p:sp>
        <p:nvSpPr>
          <p:cNvPr id="4" name="页脚占位符 3">
            <a:extLst>
              <a:ext uri="{FF2B5EF4-FFF2-40B4-BE49-F238E27FC236}">
                <a16:creationId xmlns:a16="http://schemas.microsoft.com/office/drawing/2014/main" id="{7C3CE280-1463-41BB-8285-F99305E4A7D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C114554-8B86-41F7-B61F-6267FC40EBAF}"/>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748678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3BD48B-98CB-41AB-98F8-77D176BB4F2D}"/>
              </a:ext>
            </a:extLst>
          </p:cNvPr>
          <p:cNvSpPr>
            <a:spLocks noGrp="1"/>
          </p:cNvSpPr>
          <p:nvPr>
            <p:ph type="dt" sz="half" idx="10"/>
          </p:nvPr>
        </p:nvSpPr>
        <p:spPr/>
        <p:txBody>
          <a:bodyPr/>
          <a:lstStyle/>
          <a:p>
            <a:fld id="{220E2B44-0D63-4A4F-AE16-F11475CB393E}" type="datetimeFigureOut">
              <a:rPr lang="zh-CN" altLang="en-US" smtClean="0"/>
              <a:t>2020/5/26</a:t>
            </a:fld>
            <a:endParaRPr lang="zh-CN" altLang="en-US"/>
          </a:p>
        </p:txBody>
      </p:sp>
      <p:sp>
        <p:nvSpPr>
          <p:cNvPr id="3" name="页脚占位符 2">
            <a:extLst>
              <a:ext uri="{FF2B5EF4-FFF2-40B4-BE49-F238E27FC236}">
                <a16:creationId xmlns:a16="http://schemas.microsoft.com/office/drawing/2014/main" id="{EA72B6B7-C9CA-4379-8080-EE85295FF51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4DC776F-ADA5-4969-B1F3-0A18F2AAFDFB}"/>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119060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5757A1-7C11-4715-A2AF-7DF185EBDA6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FC18DE-A418-4119-8AF4-6BCCFC8E3D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1880DAC-004E-4D19-9EC8-E3B19529B0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CC3F1B9-90AA-4FAB-B017-694C6F6854B6}"/>
              </a:ext>
            </a:extLst>
          </p:cNvPr>
          <p:cNvSpPr>
            <a:spLocks noGrp="1"/>
          </p:cNvSpPr>
          <p:nvPr>
            <p:ph type="dt" sz="half" idx="10"/>
          </p:nvPr>
        </p:nvSpPr>
        <p:spPr/>
        <p:txBody>
          <a:bodyPr/>
          <a:lstStyle/>
          <a:p>
            <a:fld id="{220E2B44-0D63-4A4F-AE16-F11475CB393E}" type="datetimeFigureOut">
              <a:rPr lang="zh-CN" altLang="en-US" smtClean="0"/>
              <a:t>2020/5/26</a:t>
            </a:fld>
            <a:endParaRPr lang="zh-CN" altLang="en-US"/>
          </a:p>
        </p:txBody>
      </p:sp>
      <p:sp>
        <p:nvSpPr>
          <p:cNvPr id="6" name="页脚占位符 5">
            <a:extLst>
              <a:ext uri="{FF2B5EF4-FFF2-40B4-BE49-F238E27FC236}">
                <a16:creationId xmlns:a16="http://schemas.microsoft.com/office/drawing/2014/main" id="{4DDD6BC7-513C-40DA-8230-B3C1C71D03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4E21D14-0DCF-40BA-AC64-697D5D8D735F}"/>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2059032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9097C-71F5-498D-9C9F-9D335FD2350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38AD82F-C179-4837-853E-D405D7D591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20C7130-FBCD-4D16-BFC1-4003E65257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F1D3CC2-47FC-4C72-ADF6-9BF95DE8C37C}"/>
              </a:ext>
            </a:extLst>
          </p:cNvPr>
          <p:cNvSpPr>
            <a:spLocks noGrp="1"/>
          </p:cNvSpPr>
          <p:nvPr>
            <p:ph type="dt" sz="half" idx="10"/>
          </p:nvPr>
        </p:nvSpPr>
        <p:spPr/>
        <p:txBody>
          <a:bodyPr/>
          <a:lstStyle/>
          <a:p>
            <a:fld id="{220E2B44-0D63-4A4F-AE16-F11475CB393E}" type="datetimeFigureOut">
              <a:rPr lang="zh-CN" altLang="en-US" smtClean="0"/>
              <a:t>2020/5/26</a:t>
            </a:fld>
            <a:endParaRPr lang="zh-CN" altLang="en-US"/>
          </a:p>
        </p:txBody>
      </p:sp>
      <p:sp>
        <p:nvSpPr>
          <p:cNvPr id="6" name="页脚占位符 5">
            <a:extLst>
              <a:ext uri="{FF2B5EF4-FFF2-40B4-BE49-F238E27FC236}">
                <a16:creationId xmlns:a16="http://schemas.microsoft.com/office/drawing/2014/main" id="{88A59F9A-4F28-4CF4-BFB0-01C3D40AEE1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5E3EA82-EE73-49A0-AE06-153A67DB9BA6}"/>
              </a:ext>
            </a:extLst>
          </p:cNvPr>
          <p:cNvSpPr>
            <a:spLocks noGrp="1"/>
          </p:cNvSpPr>
          <p:nvPr>
            <p:ph type="sldNum" sz="quarter" idx="12"/>
          </p:nvPr>
        </p:nvSpPr>
        <p:spPr/>
        <p:txBody>
          <a:body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3261946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B436529-209F-4F75-BFB2-6F25AF4CFF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2A28607-B6CE-4E7D-8E33-A15FDF438F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1C1E8C3-074C-4DAF-8FF9-32E98D831E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0E2B44-0D63-4A4F-AE16-F11475CB393E}" type="datetimeFigureOut">
              <a:rPr lang="zh-CN" altLang="en-US" smtClean="0"/>
              <a:t>2020/5/26</a:t>
            </a:fld>
            <a:endParaRPr lang="zh-CN" altLang="en-US"/>
          </a:p>
        </p:txBody>
      </p:sp>
      <p:sp>
        <p:nvSpPr>
          <p:cNvPr id="5" name="页脚占位符 4">
            <a:extLst>
              <a:ext uri="{FF2B5EF4-FFF2-40B4-BE49-F238E27FC236}">
                <a16:creationId xmlns:a16="http://schemas.microsoft.com/office/drawing/2014/main" id="{51265696-6D5E-4FCA-B0B0-6EEAA431CD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939A61D-0F67-4D2B-BB19-588DDA2C25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4252C1-37BF-4D0B-A566-DD6D2AC243AD}" type="slidenum">
              <a:rPr lang="zh-CN" altLang="en-US" smtClean="0"/>
              <a:t>‹#›</a:t>
            </a:fld>
            <a:endParaRPr lang="zh-CN" altLang="en-US"/>
          </a:p>
        </p:txBody>
      </p:sp>
    </p:spTree>
    <p:extLst>
      <p:ext uri="{BB962C8B-B14F-4D97-AF65-F5344CB8AC3E}">
        <p14:creationId xmlns:p14="http://schemas.microsoft.com/office/powerpoint/2010/main" val="3054555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2.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3AECD9-C91B-7B4E-B133-A8B70C01E1BD}"/>
              </a:ext>
            </a:extLst>
          </p:cNvPr>
          <p:cNvSpPr>
            <a:spLocks noGrp="1"/>
          </p:cNvSpPr>
          <p:nvPr>
            <p:ph type="ctrTitle"/>
          </p:nvPr>
        </p:nvSpPr>
        <p:spPr/>
        <p:txBody>
          <a:bodyPr/>
          <a:lstStyle/>
          <a:p>
            <a:r>
              <a:rPr kumimoji="1" lang="en-US" altLang="zh-CN" dirty="0"/>
              <a:t>Deceptive Reinforcement Learning</a:t>
            </a:r>
            <a:endParaRPr kumimoji="1" lang="zh-CN" altLang="en-US" dirty="0"/>
          </a:p>
        </p:txBody>
      </p:sp>
      <p:sp>
        <p:nvSpPr>
          <p:cNvPr id="3" name="副标题 2">
            <a:extLst>
              <a:ext uri="{FF2B5EF4-FFF2-40B4-BE49-F238E27FC236}">
                <a16:creationId xmlns:a16="http://schemas.microsoft.com/office/drawing/2014/main" id="{ED1BAD62-9377-C641-9D7B-343964E690D0}"/>
              </a:ext>
            </a:extLst>
          </p:cNvPr>
          <p:cNvSpPr>
            <a:spLocks noGrp="1"/>
          </p:cNvSpPr>
          <p:nvPr>
            <p:ph type="subTitle" idx="1"/>
          </p:nvPr>
        </p:nvSpPr>
        <p:spPr/>
        <p:txBody>
          <a:bodyPr>
            <a:normAutofit lnSpcReduction="10000"/>
          </a:bodyPr>
          <a:lstStyle/>
          <a:p>
            <a:r>
              <a:rPr kumimoji="1" lang="en-US" altLang="zh-CN" dirty="0"/>
              <a:t>Integrating Multiple Rewards in Sing Q-Table</a:t>
            </a:r>
          </a:p>
          <a:p>
            <a:r>
              <a:rPr kumimoji="1" lang="en-US" altLang="zh-CN" dirty="0"/>
              <a:t>Supervisor: Tim Miller</a:t>
            </a:r>
          </a:p>
          <a:p>
            <a:r>
              <a:rPr kumimoji="1" lang="en-US" altLang="zh-CN" dirty="0"/>
              <a:t>Group Members: </a:t>
            </a:r>
          </a:p>
          <a:p>
            <a:r>
              <a:rPr kumimoji="1" lang="en-US" altLang="zh-CN" dirty="0" err="1"/>
              <a:t>Yingnan</a:t>
            </a:r>
            <a:r>
              <a:rPr kumimoji="1" lang="en-US" altLang="zh-CN" dirty="0"/>
              <a:t> Shi, </a:t>
            </a:r>
            <a:r>
              <a:rPr kumimoji="1" lang="en-US" altLang="zh-CN" dirty="0" err="1"/>
              <a:t>Junchao</a:t>
            </a:r>
            <a:r>
              <a:rPr kumimoji="1" lang="en-US" altLang="zh-CN" dirty="0"/>
              <a:t> </a:t>
            </a:r>
            <a:r>
              <a:rPr kumimoji="1" lang="en-US" altLang="zh-CN" dirty="0" err="1"/>
              <a:t>Wang,Qingfeng</a:t>
            </a:r>
            <a:r>
              <a:rPr kumimoji="1" lang="en-US" altLang="zh-CN" dirty="0"/>
              <a:t> Xu</a:t>
            </a:r>
          </a:p>
          <a:p>
            <a:endParaRPr kumimoji="1" lang="zh-CN" altLang="en-US" dirty="0"/>
          </a:p>
        </p:txBody>
      </p:sp>
    </p:spTree>
    <p:extLst>
      <p:ext uri="{BB962C8B-B14F-4D97-AF65-F5344CB8AC3E}">
        <p14:creationId xmlns:p14="http://schemas.microsoft.com/office/powerpoint/2010/main" val="1741038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Our Direction and Models"/>
          <p:cNvSpPr txBox="1">
            <a:spLocks noGrp="1"/>
          </p:cNvSpPr>
          <p:nvPr>
            <p:ph type="title"/>
          </p:nvPr>
        </p:nvSpPr>
        <p:spPr>
          <a:xfrm>
            <a:off x="1061241" y="81019"/>
            <a:ext cx="7804547" cy="1518047"/>
          </a:xfrm>
          <a:prstGeom prst="rect">
            <a:avLst/>
          </a:prstGeom>
        </p:spPr>
        <p:txBody>
          <a:bodyPr>
            <a:normAutofit/>
          </a:bodyPr>
          <a:lstStyle>
            <a:lvl1pPr defTabSz="531622">
              <a:defRPr sz="7200"/>
            </a:lvl1pPr>
          </a:lstStyle>
          <a:p>
            <a:r>
              <a:rPr sz="4400" dirty="0"/>
              <a:t>Our Direction and Mode</a:t>
            </a:r>
            <a:r>
              <a:rPr lang="es-ES" sz="4400" dirty="0"/>
              <a:t>l</a:t>
            </a:r>
            <a:r>
              <a:rPr sz="4400" dirty="0"/>
              <a:t>s</a:t>
            </a:r>
          </a:p>
        </p:txBody>
      </p:sp>
      <p:sp>
        <p:nvSpPr>
          <p:cNvPr id="126" name="Pros:…"/>
          <p:cNvSpPr txBox="1">
            <a:spLocks noGrp="1"/>
          </p:cNvSpPr>
          <p:nvPr>
            <p:ph type="body" idx="1"/>
          </p:nvPr>
        </p:nvSpPr>
        <p:spPr>
          <a:xfrm>
            <a:off x="2104430" y="1599066"/>
            <a:ext cx="7804547" cy="4420197"/>
          </a:xfrm>
          <a:prstGeom prst="rect">
            <a:avLst/>
          </a:prstGeom>
        </p:spPr>
        <p:txBody>
          <a:bodyPr/>
          <a:lstStyle/>
          <a:p>
            <a:r>
              <a:t>Pros:</a:t>
            </a:r>
          </a:p>
          <a:p>
            <a:r>
              <a:t>1. Less time complexity. Especially when there are many possible goals(bogus goals).</a:t>
            </a:r>
          </a:p>
          <a:p>
            <a:r>
              <a:t>2. Less information thus lower possibility of leakage</a:t>
            </a:r>
          </a:p>
        </p:txBody>
      </p:sp>
    </p:spTree>
    <p:extLst>
      <p:ext uri="{BB962C8B-B14F-4D97-AF65-F5344CB8AC3E}">
        <p14:creationId xmlns:p14="http://schemas.microsoft.com/office/powerpoint/2010/main" val="107793240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Model 1: Heuristic"/>
          <p:cNvSpPr txBox="1">
            <a:spLocks noGrp="1"/>
          </p:cNvSpPr>
          <p:nvPr>
            <p:ph type="title"/>
          </p:nvPr>
        </p:nvSpPr>
        <p:spPr>
          <a:prstGeom prst="rect">
            <a:avLst/>
          </a:prstGeom>
        </p:spPr>
        <p:txBody>
          <a:bodyPr/>
          <a:lstStyle/>
          <a:p>
            <a:r>
              <a:t>Model 1: Heuristic</a:t>
            </a:r>
          </a:p>
        </p:txBody>
      </p:sp>
      <p:sp>
        <p:nvSpPr>
          <p:cNvPr id="129" name="Designing a reward structure that leads an AI away from the optimal policy can be seen as a form of deception……"/>
          <p:cNvSpPr txBox="1">
            <a:spLocks noGrp="1"/>
          </p:cNvSpPr>
          <p:nvPr>
            <p:ph type="body" idx="1"/>
          </p:nvPr>
        </p:nvSpPr>
        <p:spPr>
          <a:prstGeom prst="rect">
            <a:avLst/>
          </a:prstGeom>
        </p:spPr>
        <p:txBody>
          <a:bodyPr>
            <a:normAutofit fontScale="85000" lnSpcReduction="10000"/>
          </a:bodyPr>
          <a:lstStyle/>
          <a:p>
            <a:pPr marL="0" indent="0" defTabSz="260380">
              <a:lnSpc>
                <a:spcPts val="2953"/>
              </a:lnSpc>
              <a:spcBef>
                <a:spcPts val="633"/>
              </a:spcBef>
              <a:buNone/>
              <a:defRPr sz="2592">
                <a:latin typeface="Times"/>
                <a:ea typeface="Times"/>
                <a:cs typeface="Times"/>
                <a:sym typeface="Times"/>
              </a:defRPr>
            </a:pPr>
            <a:r>
              <a:t>“Designing a reward structure that leads an AI away from the optimal policy can be seen as a form of deception… ”</a:t>
            </a:r>
          </a:p>
          <a:p>
            <a:pPr marL="0" indent="0" defTabSz="260380">
              <a:lnSpc>
                <a:spcPts val="2953"/>
              </a:lnSpc>
              <a:spcBef>
                <a:spcPts val="633"/>
              </a:spcBef>
              <a:buNone/>
              <a:defRPr sz="2592">
                <a:latin typeface="Times"/>
                <a:ea typeface="Times"/>
                <a:cs typeface="Times"/>
                <a:sym typeface="Times"/>
              </a:defRPr>
            </a:pPr>
            <a:endParaRPr/>
          </a:p>
          <a:p>
            <a:pPr marL="0" indent="0" defTabSz="260380">
              <a:lnSpc>
                <a:spcPts val="2953"/>
              </a:lnSpc>
              <a:spcBef>
                <a:spcPts val="633"/>
              </a:spcBef>
              <a:buNone/>
              <a:defRPr sz="2592">
                <a:latin typeface="Times"/>
                <a:ea typeface="Times"/>
                <a:cs typeface="Times"/>
                <a:sym typeface="Times"/>
              </a:defRPr>
            </a:pPr>
            <a:r>
              <a:t>“If we see the reward function as a heuristic function approximating the (inverse) distance from a globally optimal policy, a deceptive reward function is an inadmissible heuristic.”</a:t>
            </a:r>
          </a:p>
          <a:p>
            <a:pPr marL="0" indent="0" defTabSz="260380">
              <a:lnSpc>
                <a:spcPts val="2953"/>
              </a:lnSpc>
              <a:spcBef>
                <a:spcPts val="633"/>
              </a:spcBef>
              <a:buNone/>
              <a:defRPr sz="2592">
                <a:latin typeface="Times"/>
                <a:ea typeface="Times"/>
                <a:cs typeface="Times"/>
                <a:sym typeface="Times"/>
              </a:defRPr>
            </a:pPr>
            <a:endParaRPr/>
          </a:p>
          <a:p>
            <a:pPr marL="0" indent="0" defTabSz="260380">
              <a:lnSpc>
                <a:spcPts val="2953"/>
              </a:lnSpc>
              <a:spcBef>
                <a:spcPts val="633"/>
              </a:spcBef>
              <a:buNone/>
              <a:defRPr sz="2592">
                <a:latin typeface="Times"/>
                <a:ea typeface="Times"/>
                <a:cs typeface="Times"/>
                <a:sym typeface="Times"/>
              </a:defRPr>
            </a:pPr>
            <a:r>
              <a:t> —Anderson, et al, 2018</a:t>
            </a:r>
          </a:p>
          <a:p>
            <a:pPr marL="0" indent="0" defTabSz="260380">
              <a:lnSpc>
                <a:spcPts val="2953"/>
              </a:lnSpc>
              <a:spcBef>
                <a:spcPts val="633"/>
              </a:spcBef>
              <a:buNone/>
              <a:defRPr sz="2592">
                <a:latin typeface="Times"/>
                <a:ea typeface="Times"/>
                <a:cs typeface="Times"/>
                <a:sym typeface="Times"/>
              </a:defRPr>
            </a:pPr>
            <a:endParaRPr/>
          </a:p>
          <a:p>
            <a:pPr marL="0" indent="0" defTabSz="260380">
              <a:lnSpc>
                <a:spcPts val="2953"/>
              </a:lnSpc>
              <a:spcBef>
                <a:spcPts val="633"/>
              </a:spcBef>
              <a:buNone/>
              <a:defRPr sz="2592">
                <a:latin typeface="Times"/>
                <a:ea typeface="Times"/>
                <a:cs typeface="Times"/>
                <a:sym typeface="Times"/>
              </a:defRPr>
            </a:pPr>
            <a:r>
              <a:t>Example: Super Mario</a:t>
            </a:r>
          </a:p>
        </p:txBody>
      </p:sp>
    </p:spTree>
    <p:extLst>
      <p:ext uri="{BB962C8B-B14F-4D97-AF65-F5344CB8AC3E}">
        <p14:creationId xmlns:p14="http://schemas.microsoft.com/office/powerpoint/2010/main" val="306199530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Model 1: Heuristic"/>
          <p:cNvSpPr txBox="1">
            <a:spLocks noGrp="1"/>
          </p:cNvSpPr>
          <p:nvPr>
            <p:ph type="title"/>
          </p:nvPr>
        </p:nvSpPr>
        <p:spPr>
          <a:prstGeom prst="rect">
            <a:avLst/>
          </a:prstGeom>
        </p:spPr>
        <p:txBody>
          <a:bodyPr/>
          <a:lstStyle/>
          <a:p>
            <a:r>
              <a:t>Model 1: Heuristic</a:t>
            </a:r>
          </a:p>
        </p:txBody>
      </p:sp>
      <p:sp>
        <p:nvSpPr>
          <p:cNvPr id="132" name="How to make sure we can still reach to our destination, not just being so totally irrational?…"/>
          <p:cNvSpPr txBox="1">
            <a:spLocks noGrp="1"/>
          </p:cNvSpPr>
          <p:nvPr>
            <p:ph type="body" idx="1"/>
          </p:nvPr>
        </p:nvSpPr>
        <p:spPr>
          <a:xfrm>
            <a:off x="1935521" y="1625777"/>
            <a:ext cx="7804549" cy="4420197"/>
          </a:xfrm>
          <a:prstGeom prst="rect">
            <a:avLst/>
          </a:prstGeom>
        </p:spPr>
        <p:txBody>
          <a:bodyPr/>
          <a:lstStyle/>
          <a:p>
            <a:r>
              <a:t>How to make sure we can still reach to our destination, not just being so totally irrational?</a:t>
            </a:r>
          </a:p>
          <a:p>
            <a:r>
              <a:t>By reward shaping!</a:t>
            </a:r>
          </a:p>
        </p:txBody>
      </p:sp>
    </p:spTree>
    <p:extLst>
      <p:ext uri="{BB962C8B-B14F-4D97-AF65-F5344CB8AC3E}">
        <p14:creationId xmlns:p14="http://schemas.microsoft.com/office/powerpoint/2010/main" val="182078211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Model 1: Heuristic"/>
          <p:cNvSpPr txBox="1">
            <a:spLocks noGrp="1"/>
          </p:cNvSpPr>
          <p:nvPr>
            <p:ph type="title"/>
          </p:nvPr>
        </p:nvSpPr>
        <p:spPr>
          <a:prstGeom prst="rect">
            <a:avLst/>
          </a:prstGeom>
        </p:spPr>
        <p:txBody>
          <a:bodyPr/>
          <a:lstStyle/>
          <a:p>
            <a:r>
              <a:t>Model 1: Heuristic</a:t>
            </a:r>
          </a:p>
        </p:txBody>
      </p:sp>
      <p:sp>
        <p:nvSpPr>
          <p:cNvPr id="135" name="The key idea is that we add some small additional reward for particular behavior."/>
          <p:cNvSpPr txBox="1">
            <a:spLocks noGrp="1"/>
          </p:cNvSpPr>
          <p:nvPr>
            <p:ph type="body" idx="1"/>
          </p:nvPr>
        </p:nvSpPr>
        <p:spPr>
          <a:xfrm>
            <a:off x="2193727" y="2187774"/>
            <a:ext cx="7804547" cy="4420195"/>
          </a:xfrm>
          <a:prstGeom prst="rect">
            <a:avLst/>
          </a:prstGeom>
        </p:spPr>
        <p:txBody>
          <a:bodyPr/>
          <a:lstStyle/>
          <a:p>
            <a:pPr marL="0" indent="0" defTabSz="321457">
              <a:lnSpc>
                <a:spcPts val="2109"/>
              </a:lnSpc>
              <a:spcBef>
                <a:spcPts val="844"/>
              </a:spcBef>
              <a:buNone/>
              <a:defRPr sz="1300">
                <a:latin typeface="Times"/>
                <a:ea typeface="Times"/>
                <a:cs typeface="Times"/>
                <a:sym typeface="Times"/>
              </a:defRPr>
            </a:pPr>
            <a:endParaRPr/>
          </a:p>
          <a:p>
            <a:pPr marL="0" indent="0" defTabSz="321457">
              <a:lnSpc>
                <a:spcPts val="3726"/>
              </a:lnSpc>
              <a:spcBef>
                <a:spcPts val="844"/>
              </a:spcBef>
              <a:buNone/>
              <a:defRPr>
                <a:latin typeface="Times"/>
                <a:ea typeface="Times"/>
                <a:cs typeface="Times"/>
                <a:sym typeface="Times"/>
              </a:defRPr>
            </a:pPr>
            <a:r>
              <a:t>The key idea is that we add some small additional reward for particular behavior. </a:t>
            </a:r>
          </a:p>
        </p:txBody>
      </p:sp>
      <p:pic>
        <p:nvPicPr>
          <p:cNvPr id="136" name="图片 5" descr="图片 5"/>
          <p:cNvPicPr>
            <a:picLocks noChangeAspect="1"/>
          </p:cNvPicPr>
          <p:nvPr/>
        </p:nvPicPr>
        <p:blipFill>
          <a:blip r:embed="rId2"/>
          <a:stretch>
            <a:fillRect/>
          </a:stretch>
        </p:blipFill>
        <p:spPr>
          <a:xfrm>
            <a:off x="2193726" y="4027257"/>
            <a:ext cx="6504262" cy="741227"/>
          </a:xfrm>
          <a:prstGeom prst="rect">
            <a:avLst/>
          </a:prstGeom>
          <a:ln w="12700">
            <a:miter lim="400000"/>
          </a:ln>
        </p:spPr>
      </p:pic>
    </p:spTree>
    <p:extLst>
      <p:ext uri="{BB962C8B-B14F-4D97-AF65-F5344CB8AC3E}">
        <p14:creationId xmlns:p14="http://schemas.microsoft.com/office/powerpoint/2010/main" val="185687686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Model 1: Heuristic"/>
          <p:cNvSpPr txBox="1">
            <a:spLocks noGrp="1"/>
          </p:cNvSpPr>
          <p:nvPr>
            <p:ph type="title"/>
          </p:nvPr>
        </p:nvSpPr>
        <p:spPr>
          <a:prstGeom prst="rect">
            <a:avLst/>
          </a:prstGeom>
        </p:spPr>
        <p:txBody>
          <a:bodyPr/>
          <a:lstStyle/>
          <a:p>
            <a:r>
              <a:t>Model 1: Heuristic</a:t>
            </a:r>
          </a:p>
        </p:txBody>
      </p:sp>
      <p:sp>
        <p:nvSpPr>
          <p:cNvPr id="139" name="Our Reward shaping: Add the sum of distances to all fake goals, and then gives it a weight.…"/>
          <p:cNvSpPr txBox="1">
            <a:spLocks noGrp="1"/>
          </p:cNvSpPr>
          <p:nvPr>
            <p:ph type="body" idx="1"/>
          </p:nvPr>
        </p:nvSpPr>
        <p:spPr>
          <a:prstGeom prst="rect">
            <a:avLst/>
          </a:prstGeom>
        </p:spPr>
        <p:txBody>
          <a:bodyPr/>
          <a:lstStyle/>
          <a:p>
            <a:pPr marL="160728" indent="-160728" defTabSz="642915">
              <a:spcBef>
                <a:spcPts val="703"/>
              </a:spcBef>
              <a:buSzPct val="100000"/>
              <a:buFont typeface="Arial"/>
              <a:defRPr sz="3300">
                <a:latin typeface="等线"/>
                <a:ea typeface="等线"/>
                <a:cs typeface="等线"/>
                <a:sym typeface="等线"/>
              </a:defRPr>
            </a:pPr>
            <a:endParaRPr/>
          </a:p>
          <a:p>
            <a:pPr marL="160728" indent="-160728" defTabSz="642915">
              <a:spcBef>
                <a:spcPts val="703"/>
              </a:spcBef>
              <a:buSzPct val="100000"/>
              <a:buFont typeface="Arial"/>
              <a:defRPr sz="3300">
                <a:latin typeface="等线"/>
                <a:ea typeface="等线"/>
                <a:cs typeface="等线"/>
                <a:sym typeface="等线"/>
              </a:defRPr>
            </a:pPr>
            <a:r>
              <a:t>Our Reward shaping: Add the sum of distances to all fake goals, and then gives it a weight.</a:t>
            </a:r>
          </a:p>
          <a:p>
            <a:pPr marL="160728" indent="-160728" defTabSz="642915">
              <a:spcBef>
                <a:spcPts val="703"/>
              </a:spcBef>
              <a:buSzPct val="100000"/>
              <a:buFont typeface="Arial"/>
              <a:defRPr sz="3300">
                <a:latin typeface="等线"/>
                <a:ea typeface="等线"/>
                <a:cs typeface="等线"/>
                <a:sym typeface="等线"/>
              </a:defRPr>
            </a:pPr>
            <a:endParaRPr/>
          </a:p>
          <a:p>
            <a:pPr marL="160728" indent="-160728" defTabSz="642915">
              <a:spcBef>
                <a:spcPts val="703"/>
              </a:spcBef>
              <a:buSzPct val="100000"/>
              <a:buFont typeface="Arial"/>
              <a:defRPr sz="3300">
                <a:latin typeface="等线"/>
                <a:ea typeface="等线"/>
                <a:cs typeface="等线"/>
                <a:sym typeface="等线"/>
              </a:defRPr>
            </a:pPr>
            <a:r>
              <a:t>As close as possible to all fake goals to be deceptive</a:t>
            </a:r>
          </a:p>
          <a:p>
            <a:pPr marL="160728" indent="-160728" defTabSz="642915">
              <a:spcBef>
                <a:spcPts val="703"/>
              </a:spcBef>
              <a:buSzPct val="100000"/>
              <a:buFont typeface="Arial"/>
              <a:defRPr sz="3300">
                <a:latin typeface="等线"/>
                <a:ea typeface="等线"/>
                <a:cs typeface="等线"/>
                <a:sym typeface="等线"/>
              </a:defRPr>
            </a:pPr>
            <a:endParaRPr/>
          </a:p>
          <a:p>
            <a:pPr marL="160728" indent="-160728" defTabSz="642915">
              <a:spcBef>
                <a:spcPts val="703"/>
              </a:spcBef>
              <a:buSzPct val="100000"/>
              <a:buFont typeface="Arial"/>
              <a:defRPr sz="3300">
                <a:latin typeface="等线"/>
                <a:ea typeface="等线"/>
                <a:cs typeface="等线"/>
                <a:sym typeface="等线"/>
              </a:defRPr>
            </a:pPr>
            <a:r>
              <a:t>Eventually Reach the goal</a:t>
            </a:r>
          </a:p>
        </p:txBody>
      </p:sp>
    </p:spTree>
    <p:extLst>
      <p:ext uri="{BB962C8B-B14F-4D97-AF65-F5344CB8AC3E}">
        <p14:creationId xmlns:p14="http://schemas.microsoft.com/office/powerpoint/2010/main" val="382153327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Model 1: Heuristic"/>
          <p:cNvSpPr txBox="1">
            <a:spLocks noGrp="1"/>
          </p:cNvSpPr>
          <p:nvPr>
            <p:ph type="title"/>
          </p:nvPr>
        </p:nvSpPr>
        <p:spPr>
          <a:prstGeom prst="rect">
            <a:avLst/>
          </a:prstGeom>
        </p:spPr>
        <p:txBody>
          <a:bodyPr/>
          <a:lstStyle/>
          <a:p>
            <a:r>
              <a:t>Model 1: Heuristic</a:t>
            </a:r>
          </a:p>
        </p:txBody>
      </p:sp>
      <p:pic>
        <p:nvPicPr>
          <p:cNvPr id="143" name="内容占位符 4" descr="内容占位符 4"/>
          <p:cNvPicPr>
            <a:picLocks noChangeAspect="1"/>
          </p:cNvPicPr>
          <p:nvPr/>
        </p:nvPicPr>
        <p:blipFill rotWithShape="1">
          <a:blip r:embed="rId2"/>
          <a:srcRect r="15741"/>
          <a:stretch/>
        </p:blipFill>
        <p:spPr>
          <a:xfrm>
            <a:off x="1593235" y="2240676"/>
            <a:ext cx="2185761" cy="2505796"/>
          </a:xfrm>
          <a:prstGeom prst="rect">
            <a:avLst/>
          </a:prstGeom>
          <a:ln w="12700">
            <a:miter lim="400000"/>
          </a:ln>
        </p:spPr>
      </p:pic>
      <p:pic>
        <p:nvPicPr>
          <p:cNvPr id="144" name="图片 6" descr="图片 6"/>
          <p:cNvPicPr>
            <a:picLocks noChangeAspect="1"/>
          </p:cNvPicPr>
          <p:nvPr/>
        </p:nvPicPr>
        <p:blipFill rotWithShape="1">
          <a:blip r:embed="rId3"/>
          <a:srcRect r="18515"/>
          <a:stretch/>
        </p:blipFill>
        <p:spPr>
          <a:xfrm>
            <a:off x="7660190" y="2240676"/>
            <a:ext cx="2177973" cy="2485869"/>
          </a:xfrm>
          <a:prstGeom prst="rect">
            <a:avLst/>
          </a:prstGeom>
          <a:ln w="12700">
            <a:miter lim="400000"/>
          </a:ln>
        </p:spPr>
      </p:pic>
      <p:pic>
        <p:nvPicPr>
          <p:cNvPr id="145" name="图片 8" descr="图片 8"/>
          <p:cNvPicPr>
            <a:picLocks noChangeAspect="1"/>
          </p:cNvPicPr>
          <p:nvPr/>
        </p:nvPicPr>
        <p:blipFill rotWithShape="1">
          <a:blip r:embed="rId4"/>
          <a:srcRect r="17839"/>
          <a:stretch/>
        </p:blipFill>
        <p:spPr>
          <a:xfrm>
            <a:off x="4630606" y="2229678"/>
            <a:ext cx="2177973" cy="2496867"/>
          </a:xfrm>
          <a:prstGeom prst="rect">
            <a:avLst/>
          </a:prstGeom>
          <a:ln w="12700">
            <a:miter lim="400000"/>
          </a:ln>
        </p:spPr>
      </p:pic>
    </p:spTree>
    <p:extLst>
      <p:ext uri="{BB962C8B-B14F-4D97-AF65-F5344CB8AC3E}">
        <p14:creationId xmlns:p14="http://schemas.microsoft.com/office/powerpoint/2010/main" val="161429101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7230EEAC-3584-4F1F-8633-6F782DBA2386}"/>
              </a:ext>
            </a:extLst>
          </p:cNvPr>
          <p:cNvGrpSpPr/>
          <p:nvPr/>
        </p:nvGrpSpPr>
        <p:grpSpPr>
          <a:xfrm>
            <a:off x="367645" y="285653"/>
            <a:ext cx="4642701" cy="3538068"/>
            <a:chOff x="386499" y="1545996"/>
            <a:chExt cx="4642701" cy="3538068"/>
          </a:xfrm>
        </p:grpSpPr>
        <p:sp>
          <p:nvSpPr>
            <p:cNvPr id="9" name="矩形 8" hidden="1">
              <a:extLst>
                <a:ext uri="{FF2B5EF4-FFF2-40B4-BE49-F238E27FC236}">
                  <a16:creationId xmlns:a16="http://schemas.microsoft.com/office/drawing/2014/main" id="{F01E6D64-7C6D-462F-9368-7E15B8A4BC96}"/>
                </a:ext>
              </a:extLst>
            </p:cNvPr>
            <p:cNvSpPr/>
            <p:nvPr/>
          </p:nvSpPr>
          <p:spPr>
            <a:xfrm>
              <a:off x="731520" y="3706368"/>
              <a:ext cx="4297680" cy="1377696"/>
            </a:xfrm>
            <a:prstGeom prst="rect">
              <a:avLst/>
            </a:prstGeom>
            <a:solidFill>
              <a:srgbClr val="C00000">
                <a:alpha val="10000"/>
              </a:srgbClr>
            </a:solid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03FE7A9-E3FF-4236-A9C4-0816864390CA}"/>
                </a:ext>
              </a:extLst>
            </p:cNvPr>
            <p:cNvSpPr txBox="1"/>
            <p:nvPr/>
          </p:nvSpPr>
          <p:spPr>
            <a:xfrm>
              <a:off x="386499" y="1545996"/>
              <a:ext cx="3049425"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Model 2: Entropy Method</a:t>
              </a:r>
              <a:endParaRPr lang="zh-CN" altLang="en-US" sz="2000" b="1" dirty="0">
                <a:latin typeface="Times New Roman" panose="02020603050405020304" pitchFamily="18" charset="0"/>
                <a:cs typeface="Times New Roman" panose="02020603050405020304" pitchFamily="18" charset="0"/>
              </a:endParaRPr>
            </a:p>
          </p:txBody>
        </p:sp>
      </p:grpSp>
      <p:pic>
        <p:nvPicPr>
          <p:cNvPr id="13" name="图片 12">
            <a:extLst>
              <a:ext uri="{FF2B5EF4-FFF2-40B4-BE49-F238E27FC236}">
                <a16:creationId xmlns:a16="http://schemas.microsoft.com/office/drawing/2014/main" id="{EE800375-DE60-488F-81EE-139AB0027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2517" y="148472"/>
            <a:ext cx="6651838" cy="6561056"/>
          </a:xfrm>
          <a:prstGeom prst="rect">
            <a:avLst/>
          </a:prstGeom>
        </p:spPr>
      </p:pic>
      <p:sp>
        <p:nvSpPr>
          <p:cNvPr id="14" name="文本框 13">
            <a:extLst>
              <a:ext uri="{FF2B5EF4-FFF2-40B4-BE49-F238E27FC236}">
                <a16:creationId xmlns:a16="http://schemas.microsoft.com/office/drawing/2014/main" id="{6009D18E-6A29-43F5-8FD4-176E7F0A725A}"/>
              </a:ext>
            </a:extLst>
          </p:cNvPr>
          <p:cNvSpPr txBox="1"/>
          <p:nvPr/>
        </p:nvSpPr>
        <p:spPr>
          <a:xfrm>
            <a:off x="395983" y="2688401"/>
            <a:ext cx="3964682" cy="1231106"/>
          </a:xfrm>
          <a:prstGeom prst="rect">
            <a:avLst/>
          </a:prstGeom>
          <a:noFill/>
        </p:spPr>
        <p:txBody>
          <a:bodyPr wrap="square" rtlCol="0">
            <a:spAutoFit/>
          </a:bodyPr>
          <a:lstStyle/>
          <a:p>
            <a:r>
              <a:rPr lang="en-US" altLang="zh-CN" sz="2000" b="1">
                <a:solidFill>
                  <a:srgbClr val="C00000"/>
                </a:solidFill>
              </a:rPr>
              <a:t>Main Idea</a:t>
            </a:r>
          </a:p>
          <a:p>
            <a:r>
              <a:rPr lang="en-US" altLang="zh-CN"/>
              <a:t>Find the most </a:t>
            </a:r>
            <a:r>
              <a:rPr lang="en-US" altLang="zh-CN" b="1"/>
              <a:t>ambiguous</a:t>
            </a:r>
            <a:r>
              <a:rPr lang="en-US" altLang="zh-CN"/>
              <a:t> move for the current node by calculating the </a:t>
            </a:r>
            <a:r>
              <a:rPr lang="en-US" altLang="zh-CN" b="1"/>
              <a:t>entropy</a:t>
            </a:r>
            <a:r>
              <a:rPr lang="en-US" altLang="zh-CN"/>
              <a:t>.</a:t>
            </a:r>
            <a:endParaRPr lang="zh-CN" altLang="en-US" b="1"/>
          </a:p>
        </p:txBody>
      </p:sp>
    </p:spTree>
    <p:extLst>
      <p:ext uri="{BB962C8B-B14F-4D97-AF65-F5344CB8AC3E}">
        <p14:creationId xmlns:p14="http://schemas.microsoft.com/office/powerpoint/2010/main" val="2770052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7230EEAC-3584-4F1F-8633-6F782DBA2386}"/>
              </a:ext>
            </a:extLst>
          </p:cNvPr>
          <p:cNvGrpSpPr/>
          <p:nvPr/>
        </p:nvGrpSpPr>
        <p:grpSpPr>
          <a:xfrm>
            <a:off x="367645" y="285653"/>
            <a:ext cx="5303101" cy="4422161"/>
            <a:chOff x="386499" y="1545996"/>
            <a:chExt cx="5303101" cy="4422161"/>
          </a:xfrm>
        </p:grpSpPr>
        <p:sp>
          <p:nvSpPr>
            <p:cNvPr id="9" name="矩形 8">
              <a:extLst>
                <a:ext uri="{FF2B5EF4-FFF2-40B4-BE49-F238E27FC236}">
                  <a16:creationId xmlns:a16="http://schemas.microsoft.com/office/drawing/2014/main" id="{F01E6D64-7C6D-462F-9368-7E15B8A4BC96}"/>
                </a:ext>
              </a:extLst>
            </p:cNvPr>
            <p:cNvSpPr/>
            <p:nvPr/>
          </p:nvSpPr>
          <p:spPr>
            <a:xfrm>
              <a:off x="731520" y="3706368"/>
              <a:ext cx="4297680" cy="1377696"/>
            </a:xfrm>
            <a:prstGeom prst="rect">
              <a:avLst/>
            </a:prstGeom>
            <a:solidFill>
              <a:srgbClr val="C00000">
                <a:alpha val="10000"/>
              </a:srgbClr>
            </a:solid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03FE7A9-E3FF-4236-A9C4-0816864390CA}"/>
                </a:ext>
              </a:extLst>
            </p:cNvPr>
            <p:cNvSpPr txBox="1"/>
            <p:nvPr/>
          </p:nvSpPr>
          <p:spPr>
            <a:xfrm>
              <a:off x="386499" y="1545996"/>
              <a:ext cx="3113545"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Model 2:  Entropy Method</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455DFFE-319F-4AFF-904F-E03F0F57B3B1}"/>
                    </a:ext>
                  </a:extLst>
                </p:cNvPr>
                <p:cNvSpPr txBox="1"/>
                <p:nvPr/>
              </p:nvSpPr>
              <p:spPr>
                <a:xfrm>
                  <a:off x="386499" y="1997839"/>
                  <a:ext cx="5303101" cy="3970318"/>
                </a:xfrm>
                <a:prstGeom prst="rect">
                  <a:avLst/>
                </a:prstGeom>
                <a:noFill/>
              </p:spPr>
              <p:txBody>
                <a:bodyPr wrap="square" rtlCol="0">
                  <a:spAutoFit/>
                </a:bodyPr>
                <a:lstStyle/>
                <a:p>
                  <a:r>
                    <a:rPr lang="en-US" altLang="zh-CN" b="1">
                      <a:solidFill>
                        <a:srgbClr val="C00000"/>
                      </a:solidFill>
                      <a:latin typeface="Times New Roman" panose="02020603050405020304" pitchFamily="18" charset="0"/>
                      <a:cs typeface="Times New Roman" panose="02020603050405020304" pitchFamily="18" charset="0"/>
                    </a:rPr>
                    <a:t>Pseudo code</a:t>
                  </a:r>
                </a:p>
                <a:p>
                  <a:r>
                    <a:rPr lang="en-US" altLang="zh-CN">
                      <a:latin typeface="Times New Roman" panose="02020603050405020304" pitchFamily="18" charset="0"/>
                      <a:cs typeface="Times New Roman" panose="02020603050405020304" pitchFamily="18" charset="0"/>
                    </a:rPr>
                    <a:t>q-table = self.value_iteration()</a:t>
                  </a:r>
                </a:p>
                <a:p>
                  <a:r>
                    <a:rPr lang="en-US" altLang="zh-CN">
                      <a:latin typeface="Times New Roman" panose="02020603050405020304" pitchFamily="18" charset="0"/>
                      <a:cs typeface="Times New Roman" panose="02020603050405020304" pitchFamily="18" charset="0"/>
                    </a:rPr>
                    <a:t>current node =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𝑐</m:t>
                          </m:r>
                        </m:sub>
                      </m:sSub>
                    </m:oMath>
                  </a14:m>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path =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𝑐</m:t>
                          </m:r>
                        </m:sub>
                      </m:sSub>
                    </m:oMath>
                  </a14:m>
                  <a:r>
                    <a:rPr lang="en-US" altLang="zh-CN">
                      <a:latin typeface="Times New Roman" panose="02020603050405020304" pitchFamily="18" charset="0"/>
                      <a:cs typeface="Times New Roman" panose="02020603050405020304" pitchFamily="18" charset="0"/>
                    </a:rPr>
                    <a:t>]</a:t>
                  </a:r>
                </a:p>
                <a:p>
                  <a:r>
                    <a:rPr lang="en-US" altLang="zh-CN">
                      <a:latin typeface="Times New Roman" panose="02020603050405020304" pitchFamily="18" charset="0"/>
                      <a:cs typeface="Times New Roman" panose="02020603050405020304" pitchFamily="18" charset="0"/>
                    </a:rPr>
                    <a:t>while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𝑐</m:t>
                          </m:r>
                        </m:sub>
                      </m:sSub>
                    </m:oMath>
                  </a14:m>
                  <a:r>
                    <a:rPr lang="en-US" altLang="zh-CN">
                      <a:latin typeface="Times New Roman" panose="02020603050405020304" pitchFamily="18" charset="0"/>
                      <a:cs typeface="Times New Roman" panose="02020603050405020304" pitchFamily="18" charset="0"/>
                    </a:rPr>
                    <a:t> is not the real goal, do:</a:t>
                  </a:r>
                </a:p>
                <a:p>
                  <a:r>
                    <a:rPr lang="en-US" altLang="zh-CN">
                      <a:latin typeface="Times New Roman" panose="02020603050405020304" pitchFamily="18" charset="0"/>
                      <a:cs typeface="Times New Roman" panose="02020603050405020304" pitchFamily="18" charset="0"/>
                    </a:rPr>
                    <a:t>        entropy = []</a:t>
                  </a:r>
                </a:p>
                <a:p>
                  <a:pPr lvl="1"/>
                  <a:r>
                    <a:rPr lang="en-US" altLang="zh-CN">
                      <a:latin typeface="Times New Roman" panose="02020603050405020304" pitchFamily="18" charset="0"/>
                      <a:cs typeface="Times New Roman" panose="02020603050405020304" pitchFamily="18" charset="0"/>
                    </a:rPr>
                    <a:t>for each possible next stage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𝑖</m:t>
                          </m:r>
                        </m:sub>
                      </m:sSub>
                      <m:r>
                        <a:rPr lang="en-US" altLang="zh-CN" b="0" i="1" smtClean="0">
                          <a:latin typeface="Cambria Math" panose="02040503050406030204" pitchFamily="18" charset="0"/>
                          <a:cs typeface="Times New Roman" panose="02020603050405020304" pitchFamily="18" charset="0"/>
                        </a:rPr>
                        <m:t> </m:t>
                      </m:r>
                    </m:oMath>
                  </a14:m>
                  <a:r>
                    <a:rPr lang="en-US" altLang="zh-CN">
                      <a:latin typeface="Times New Roman" panose="02020603050405020304" pitchFamily="18" charset="0"/>
                      <a:cs typeface="Times New Roman" panose="02020603050405020304" pitchFamily="18" charset="0"/>
                    </a:rPr>
                    <a:t>of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𝑐</m:t>
                          </m:r>
                        </m:sub>
                      </m:sSub>
                    </m:oMath>
                  </a14:m>
                  <a:r>
                    <a:rPr lang="en-US" altLang="zh-CN">
                      <a:latin typeface="Times New Roman" panose="02020603050405020304" pitchFamily="18" charset="0"/>
                      <a:cs typeface="Times New Roman" panose="02020603050405020304" pitchFamily="18" charset="0"/>
                    </a:rPr>
                    <a:t>, do:</a:t>
                  </a:r>
                </a:p>
                <a:p>
                  <a:pPr lvl="1"/>
                  <a:r>
                    <a:rPr lang="en-US" altLang="zh-CN">
                      <a:latin typeface="Times New Roman" panose="02020603050405020304" pitchFamily="18" charset="0"/>
                      <a:cs typeface="Times New Roman" panose="02020603050405020304" pitchFamily="18" charset="0"/>
                    </a:rPr>
                    <a:t>	goal_set = self.pruning(</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𝑖</m:t>
                          </m:r>
                        </m:sub>
                      </m:sSub>
                      <m:r>
                        <a:rPr lang="en-US" altLang="zh-CN" b="0" i="1" smtClean="0">
                          <a:latin typeface="Cambria Math" panose="02040503050406030204" pitchFamily="18" charset="0"/>
                          <a:cs typeface="Times New Roman" panose="02020603050405020304" pitchFamily="18" charset="0"/>
                        </a:rPr>
                        <m:t> </m:t>
                      </m:r>
                    </m:oMath>
                  </a14:m>
                  <a:r>
                    <a:rPr lang="en-US" altLang="zh-CN">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𝑐</m:t>
                          </m:r>
                        </m:sub>
                      </m:sSub>
                    </m:oMath>
                  </a14:m>
                  <a:r>
                    <a:rPr lang="en-US" altLang="zh-CN">
                      <a:latin typeface="Times New Roman" panose="02020603050405020304" pitchFamily="18" charset="0"/>
                      <a:cs typeface="Times New Roman" panose="02020603050405020304" pitchFamily="18" charset="0"/>
                    </a:rPr>
                    <a:t>)</a:t>
                  </a:r>
                </a:p>
                <a:p>
                  <a:pPr lvl="1"/>
                  <a:r>
                    <a:rPr lang="en-US" altLang="zh-CN">
                      <a:latin typeface="Times New Roman" panose="02020603050405020304" pitchFamily="18" charset="0"/>
                      <a:cs typeface="Times New Roman" panose="02020603050405020304" pitchFamily="18" charset="0"/>
                    </a:rPr>
                    <a:t>	entro = self.cal_entropy(</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𝑖</m:t>
                          </m:r>
                        </m:sub>
                      </m:sSub>
                      <m:r>
                        <a:rPr lang="en-US" altLang="zh-CN" b="0" i="1" smtClean="0">
                          <a:latin typeface="Cambria Math" panose="02040503050406030204" pitchFamily="18" charset="0"/>
                          <a:cs typeface="Times New Roman" panose="02020603050405020304" pitchFamily="18" charset="0"/>
                        </a:rPr>
                        <m:t> </m:t>
                      </m:r>
                    </m:oMath>
                  </a14:m>
                  <a:r>
                    <a:rPr lang="en-US" altLang="zh-CN">
                      <a:latin typeface="Times New Roman" panose="02020603050405020304" pitchFamily="18" charset="0"/>
                      <a:cs typeface="Times New Roman" panose="02020603050405020304" pitchFamily="18" charset="0"/>
                    </a:rPr>
                    <a:t>, goal_set)</a:t>
                  </a:r>
                </a:p>
                <a:p>
                  <a:pPr lvl="1"/>
                  <a:r>
                    <a:rPr lang="en-US" altLang="zh-CN">
                      <a:latin typeface="Times New Roman" panose="02020603050405020304" pitchFamily="18" charset="0"/>
                      <a:cs typeface="Times New Roman" panose="02020603050405020304" pitchFamily="18" charset="0"/>
                    </a:rPr>
                    <a:t>	entropy.append((</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𝑖</m:t>
                          </m:r>
                        </m:sub>
                      </m:sSub>
                      <m:r>
                        <a:rPr lang="en-US" altLang="zh-CN" b="0" i="1" smtClean="0">
                          <a:latin typeface="Cambria Math" panose="02040503050406030204" pitchFamily="18" charset="0"/>
                          <a:cs typeface="Times New Roman" panose="02020603050405020304" pitchFamily="18" charset="0"/>
                        </a:rPr>
                        <m:t> </m:t>
                      </m:r>
                    </m:oMath>
                  </a14:m>
                  <a:r>
                    <a:rPr lang="en-US" altLang="zh-CN">
                      <a:latin typeface="Times New Roman" panose="02020603050405020304" pitchFamily="18" charset="0"/>
                      <a:cs typeface="Times New Roman" panose="02020603050405020304" pitchFamily="18" charset="0"/>
                    </a:rPr>
                    <a:t>, entro))</a:t>
                  </a: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𝑛𝑒𝑥𝑡</m:t>
                          </m:r>
                        </m:sub>
                      </m:sSub>
                    </m:oMath>
                  </a14:m>
                  <a:r>
                    <a:rPr lang="en-US" altLang="zh-CN">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𝑖</m:t>
                          </m:r>
                        </m:sub>
                      </m:sSub>
                      <m:r>
                        <a:rPr lang="en-US" altLang="zh-CN" b="0" i="1" smtClean="0">
                          <a:latin typeface="Cambria Math" panose="02040503050406030204" pitchFamily="18" charset="0"/>
                          <a:cs typeface="Times New Roman" panose="02020603050405020304" pitchFamily="18" charset="0"/>
                        </a:rPr>
                        <m:t> </m:t>
                      </m:r>
                    </m:oMath>
                  </a14:m>
                  <a:r>
                    <a:rPr lang="en-US" altLang="zh-CN">
                      <a:latin typeface="Times New Roman" panose="02020603050405020304" pitchFamily="18" charset="0"/>
                      <a:cs typeface="Times New Roman" panose="02020603050405020304" pitchFamily="18" charset="0"/>
                    </a:rPr>
                    <a:t>with max entro</a:t>
                  </a:r>
                </a:p>
                <a:p>
                  <a:pPr lvl="1"/>
                  <a:r>
                    <a:rPr lang="en-US" altLang="zh-CN">
                      <a:latin typeface="Times New Roman" panose="02020603050405020304" pitchFamily="18" charset="0"/>
                      <a:cs typeface="Times New Roman" panose="02020603050405020304" pitchFamily="18" charset="0"/>
                    </a:rPr>
                    <a:t>path.append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𝑛𝑒𝑥𝑡</m:t>
                          </m:r>
                        </m:sub>
                      </m:sSub>
                    </m:oMath>
                  </a14:m>
                  <a:r>
                    <a:rPr lang="en-US" altLang="zh-CN">
                      <a:latin typeface="Times New Roman" panose="02020603050405020304" pitchFamily="18" charset="0"/>
                      <a:cs typeface="Times New Roman" panose="02020603050405020304" pitchFamily="18" charset="0"/>
                    </a:rPr>
                    <a:t>)</a:t>
                  </a:r>
                </a:p>
                <a:p>
                  <a:pPr lvl="1"/>
                  <a:r>
                    <a:rPr lang="en-US" altLang="zh-CN">
                      <a:latin typeface="Times New Roman" panose="02020603050405020304" pitchFamily="18" charset="0"/>
                      <a:cs typeface="Times New Roman" panose="02020603050405020304" pitchFamily="18" charset="0"/>
                    </a:rPr>
                    <a:t>set</a:t>
                  </a:r>
                  <a:r>
                    <a:rPr lang="en-US" altLang="zh-CN">
                      <a:cs typeface="Times New Roman" panose="02020603050405020304" pitchFamily="18" charset="0"/>
                    </a:rPr>
                    <a: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𝑐</m:t>
                          </m:r>
                        </m:sub>
                      </m:sSub>
                      <m:r>
                        <a:rPr lang="en-US" altLang="zh-CN" b="0" i="1" smtClean="0">
                          <a:latin typeface="Cambria Math" panose="02040503050406030204" pitchFamily="18" charset="0"/>
                          <a:cs typeface="Times New Roman" panose="02020603050405020304" pitchFamily="18" charset="0"/>
                        </a:rPr>
                        <m:t>=</m:t>
                      </m:r>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𝑛𝑒𝑥𝑡</m:t>
                          </m:r>
                        </m:sub>
                      </m:sSub>
                    </m:oMath>
                  </a14:m>
                  <a:endParaRPr lang="en-US" altLang="zh-CN">
                    <a:latin typeface="Times New Roman" panose="02020603050405020304" pitchFamily="18" charset="0"/>
                    <a:cs typeface="Times New Roman" panose="02020603050405020304" pitchFamily="18" charset="0"/>
                  </a:endParaRPr>
                </a:p>
                <a:p>
                  <a:pPr marL="342900" indent="-342900">
                    <a:buAutoNum type="arabicPeriod"/>
                  </a:pPr>
                  <a:endParaRPr lang="zh-CN" altLang="en-US">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8455DFFE-319F-4AFF-904F-E03F0F57B3B1}"/>
                    </a:ext>
                  </a:extLst>
                </p:cNvPr>
                <p:cNvSpPr txBox="1">
                  <a:spLocks noRot="1" noChangeAspect="1" noMove="1" noResize="1" noEditPoints="1" noAdjustHandles="1" noChangeArrowheads="1" noChangeShapeType="1" noTextEdit="1"/>
                </p:cNvSpPr>
                <p:nvPr/>
              </p:nvSpPr>
              <p:spPr>
                <a:xfrm>
                  <a:off x="386499" y="1997839"/>
                  <a:ext cx="5303101" cy="3970318"/>
                </a:xfrm>
                <a:prstGeom prst="rect">
                  <a:avLst/>
                </a:prstGeom>
                <a:blipFill>
                  <a:blip r:embed="rId2"/>
                  <a:stretch>
                    <a:fillRect l="-920" t="-922"/>
                  </a:stretch>
                </a:blipFill>
              </p:spPr>
              <p:txBody>
                <a:bodyPr/>
                <a:lstStyle/>
                <a:p>
                  <a:r>
                    <a:rPr lang="zh-CN" altLang="en-US">
                      <a:noFill/>
                    </a:rPr>
                    <a:t> </a:t>
                  </a:r>
                </a:p>
              </p:txBody>
            </p:sp>
          </mc:Fallback>
        </mc:AlternateContent>
      </p:grpSp>
      <p:sp>
        <p:nvSpPr>
          <p:cNvPr id="11" name="文本框 10">
            <a:extLst>
              <a:ext uri="{FF2B5EF4-FFF2-40B4-BE49-F238E27FC236}">
                <a16:creationId xmlns:a16="http://schemas.microsoft.com/office/drawing/2014/main" id="{65EFCA50-4398-4CF9-AC44-1A52A128866F}"/>
              </a:ext>
            </a:extLst>
          </p:cNvPr>
          <p:cNvSpPr txBox="1"/>
          <p:nvPr/>
        </p:nvSpPr>
        <p:spPr>
          <a:xfrm>
            <a:off x="367645" y="4522707"/>
            <a:ext cx="4958080" cy="2585323"/>
          </a:xfrm>
          <a:prstGeom prst="rect">
            <a:avLst/>
          </a:prstGeom>
          <a:noFill/>
        </p:spPr>
        <p:txBody>
          <a:bodyPr wrap="square" rtlCol="0">
            <a:spAutoFit/>
          </a:bodyPr>
          <a:lstStyle/>
          <a:p>
            <a:r>
              <a:rPr lang="en-US" altLang="zh-CN" b="1">
                <a:solidFill>
                  <a:srgbClr val="C00000"/>
                </a:solidFill>
                <a:latin typeface="Times New Roman" panose="02020603050405020304" pitchFamily="18" charset="0"/>
                <a:cs typeface="Times New Roman" panose="02020603050405020304" pitchFamily="18" charset="0"/>
              </a:rPr>
              <a:t>Example</a:t>
            </a:r>
          </a:p>
          <a:p>
            <a:r>
              <a:rPr lang="en-US" altLang="zh-CN">
                <a:latin typeface="Times New Roman" panose="02020603050405020304" pitchFamily="18" charset="0"/>
                <a:cs typeface="Times New Roman" panose="02020603050405020304" pitchFamily="18" charset="0"/>
              </a:rPr>
              <a:t>For S to A:</a:t>
            </a:r>
          </a:p>
          <a:p>
            <a:pPr marL="342900" indent="-342900">
              <a:buAutoNum type="arabicParenBoth"/>
            </a:pPr>
            <a:r>
              <a:rPr lang="en-US" altLang="zh-CN">
                <a:latin typeface="Times New Roman" panose="02020603050405020304" pitchFamily="18" charset="0"/>
                <a:cs typeface="Times New Roman" panose="02020603050405020304" pitchFamily="18" charset="0"/>
              </a:rPr>
              <a:t>goal_set = (g1, g2)</a:t>
            </a:r>
          </a:p>
          <a:p>
            <a:pPr marL="342900" indent="-342900">
              <a:buFontTx/>
              <a:buAutoNum type="arabicParenBoth"/>
            </a:pPr>
            <a:r>
              <a:rPr lang="en-US" altLang="zh-CN">
                <a:latin typeface="Times New Roman" panose="02020603050405020304" pitchFamily="18" charset="0"/>
                <a:cs typeface="Times New Roman" panose="02020603050405020304" pitchFamily="18" charset="0"/>
              </a:rPr>
              <a:t>entro:</a:t>
            </a:r>
            <a:br>
              <a:rPr lang="en-US" altLang="zh-CN">
                <a:latin typeface="Times New Roman" panose="02020603050405020304" pitchFamily="18" charset="0"/>
                <a:cs typeface="Times New Roman" panose="02020603050405020304" pitchFamily="18" charset="0"/>
              </a:rPr>
            </a:br>
            <a:r>
              <a:rPr lang="en-US" altLang="zh-CN">
                <a:latin typeface="Times New Roman" panose="02020603050405020304" pitchFamily="18" charset="0"/>
                <a:cs typeface="Times New Roman" panose="02020603050405020304" pitchFamily="18" charset="0"/>
              </a:rPr>
              <a:t>p1 = 77.876/(77.876+77.54)</a:t>
            </a:r>
            <a:br>
              <a:rPr lang="en-US" altLang="zh-CN">
                <a:latin typeface="Times New Roman" panose="02020603050405020304" pitchFamily="18" charset="0"/>
                <a:cs typeface="Times New Roman" panose="02020603050405020304" pitchFamily="18" charset="0"/>
              </a:rPr>
            </a:br>
            <a:r>
              <a:rPr lang="en-US" altLang="zh-CN">
                <a:latin typeface="Times New Roman" panose="02020603050405020304" pitchFamily="18" charset="0"/>
                <a:cs typeface="Times New Roman" panose="02020603050405020304" pitchFamily="18" charset="0"/>
              </a:rPr>
              <a:t>p2 = 77.54/(77.876+77.54)</a:t>
            </a:r>
            <a:br>
              <a:rPr lang="en-US" altLang="zh-CN">
                <a:latin typeface="Times New Roman" panose="02020603050405020304" pitchFamily="18" charset="0"/>
                <a:cs typeface="Times New Roman" panose="02020603050405020304" pitchFamily="18" charset="0"/>
              </a:rPr>
            </a:br>
            <a:r>
              <a:rPr lang="en-US" altLang="zh-CN">
                <a:latin typeface="Times New Roman" panose="02020603050405020304" pitchFamily="18" charset="0"/>
                <a:cs typeface="Times New Roman" panose="02020603050405020304" pitchFamily="18" charset="0"/>
              </a:rPr>
              <a:t>entro = - (p1*log(p1) + p2*log(p2))</a:t>
            </a:r>
          </a:p>
          <a:p>
            <a:pPr marL="342900" indent="-342900">
              <a:buAutoNum type="arabicParenBoth"/>
            </a:pPr>
            <a:endParaRPr lang="en-US" altLang="zh-CN">
              <a:latin typeface="Times New Roman" panose="02020603050405020304" pitchFamily="18" charset="0"/>
              <a:cs typeface="Times New Roman" panose="02020603050405020304" pitchFamily="18" charset="0"/>
            </a:endParaRPr>
          </a:p>
          <a:p>
            <a:pPr marL="342900" indent="-342900">
              <a:buAutoNum type="arabicParenBoth"/>
            </a:pPr>
            <a:endParaRPr lang="zh-CN" altLang="en-US">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EE800375-DE60-488F-81EE-139AB0027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2517" y="148472"/>
            <a:ext cx="6651838" cy="6561056"/>
          </a:xfrm>
          <a:prstGeom prst="rect">
            <a:avLst/>
          </a:prstGeom>
        </p:spPr>
      </p:pic>
    </p:spTree>
    <p:extLst>
      <p:ext uri="{BB962C8B-B14F-4D97-AF65-F5344CB8AC3E}">
        <p14:creationId xmlns:p14="http://schemas.microsoft.com/office/powerpoint/2010/main" val="1671849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C3C7D4E-51EA-4FE6-839A-44E7ADAED546}"/>
              </a:ext>
            </a:extLst>
          </p:cNvPr>
          <p:cNvPicPr>
            <a:picLocks noChangeAspect="1"/>
          </p:cNvPicPr>
          <p:nvPr/>
        </p:nvPicPr>
        <p:blipFill rotWithShape="1">
          <a:blip r:embed="rId2">
            <a:extLst>
              <a:ext uri="{28A0092B-C50C-407E-A947-70E740481C1C}">
                <a14:useLocalDpi xmlns:a14="http://schemas.microsoft.com/office/drawing/2010/main" val="0"/>
              </a:ext>
            </a:extLst>
          </a:blip>
          <a:srcRect l="8759" t="5824" r="3526" b="3441"/>
          <a:stretch/>
        </p:blipFill>
        <p:spPr>
          <a:xfrm>
            <a:off x="1225685" y="1663429"/>
            <a:ext cx="3696511" cy="3706238"/>
          </a:xfrm>
          <a:prstGeom prst="rect">
            <a:avLst/>
          </a:prstGeom>
        </p:spPr>
      </p:pic>
      <p:pic>
        <p:nvPicPr>
          <p:cNvPr id="7" name="图片 6">
            <a:extLst>
              <a:ext uri="{FF2B5EF4-FFF2-40B4-BE49-F238E27FC236}">
                <a16:creationId xmlns:a16="http://schemas.microsoft.com/office/drawing/2014/main" id="{B8E245F1-1388-4D5D-BED1-F342FD9B0C74}"/>
              </a:ext>
            </a:extLst>
          </p:cNvPr>
          <p:cNvPicPr>
            <a:picLocks noChangeAspect="1"/>
          </p:cNvPicPr>
          <p:nvPr/>
        </p:nvPicPr>
        <p:blipFill rotWithShape="1">
          <a:blip r:embed="rId3">
            <a:extLst>
              <a:ext uri="{28A0092B-C50C-407E-A947-70E740481C1C}">
                <a14:useLocalDpi xmlns:a14="http://schemas.microsoft.com/office/drawing/2010/main" val="0"/>
              </a:ext>
            </a:extLst>
          </a:blip>
          <a:srcRect l="1" t="2875" r="2457" b="2873"/>
          <a:stretch/>
        </p:blipFill>
        <p:spPr>
          <a:xfrm>
            <a:off x="6851005" y="1663429"/>
            <a:ext cx="3791056" cy="3706238"/>
          </a:xfrm>
          <a:prstGeom prst="rect">
            <a:avLst/>
          </a:prstGeom>
        </p:spPr>
      </p:pic>
      <p:sp>
        <p:nvSpPr>
          <p:cNvPr id="8" name="文本框 7">
            <a:extLst>
              <a:ext uri="{FF2B5EF4-FFF2-40B4-BE49-F238E27FC236}">
                <a16:creationId xmlns:a16="http://schemas.microsoft.com/office/drawing/2014/main" id="{9B5CDB63-F7C7-4341-87C0-0DBAAE3B27F0}"/>
              </a:ext>
            </a:extLst>
          </p:cNvPr>
          <p:cNvSpPr txBox="1"/>
          <p:nvPr/>
        </p:nvSpPr>
        <p:spPr>
          <a:xfrm>
            <a:off x="917420" y="505838"/>
            <a:ext cx="4313040" cy="461665"/>
          </a:xfrm>
          <a:prstGeom prst="rect">
            <a:avLst/>
          </a:prstGeom>
          <a:noFill/>
        </p:spPr>
        <p:txBody>
          <a:bodyPr wrap="none" rtlCol="0">
            <a:spAutoFit/>
          </a:bodyPr>
          <a:lstStyle/>
          <a:p>
            <a:r>
              <a:rPr lang="en-US" altLang="zh-CN" sz="2400" b="1">
                <a:latin typeface="Times New Roman" panose="02020603050405020304" pitchFamily="18" charset="0"/>
                <a:cs typeface="Times New Roman" panose="02020603050405020304" pitchFamily="18" charset="0"/>
              </a:rPr>
              <a:t>Visualization of Entropy Model</a:t>
            </a:r>
            <a:endParaRPr lang="zh-CN" altLang="en-US" sz="2400" b="1">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49C9ACBA-1E44-4AE5-BF7E-F0E74A58EB53}"/>
              </a:ext>
            </a:extLst>
          </p:cNvPr>
          <p:cNvSpPr txBox="1"/>
          <p:nvPr/>
        </p:nvSpPr>
        <p:spPr>
          <a:xfrm>
            <a:off x="3429244" y="5768502"/>
            <a:ext cx="5341527" cy="369332"/>
          </a:xfrm>
          <a:prstGeom prst="rect">
            <a:avLst/>
          </a:prstGeom>
          <a:noFill/>
        </p:spPr>
        <p:txBody>
          <a:bodyPr wrap="none" rtlCol="0">
            <a:spAutoFit/>
          </a:bodyPr>
          <a:lstStyle/>
          <a:p>
            <a:r>
              <a:rPr lang="en-US" altLang="zh-CN" b="1"/>
              <a:t>Green</a:t>
            </a:r>
            <a:r>
              <a:rPr lang="en-US" altLang="zh-CN"/>
              <a:t>: start point, </a:t>
            </a:r>
            <a:r>
              <a:rPr lang="en-US" altLang="zh-CN" b="1"/>
              <a:t>Red</a:t>
            </a:r>
            <a:r>
              <a:rPr lang="en-US" altLang="zh-CN"/>
              <a:t>: real goal, </a:t>
            </a:r>
            <a:r>
              <a:rPr lang="en-US" altLang="zh-CN" b="1"/>
              <a:t>Purple</a:t>
            </a:r>
            <a:r>
              <a:rPr lang="en-US" altLang="zh-CN"/>
              <a:t>: fake goals</a:t>
            </a:r>
            <a:endParaRPr lang="zh-CN" altLang="en-US"/>
          </a:p>
        </p:txBody>
      </p:sp>
    </p:spTree>
    <p:extLst>
      <p:ext uri="{BB962C8B-B14F-4D97-AF65-F5344CB8AC3E}">
        <p14:creationId xmlns:p14="http://schemas.microsoft.com/office/powerpoint/2010/main" val="3751748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5ABA4D1-8D1C-4311-AF11-482256651B24}"/>
              </a:ext>
            </a:extLst>
          </p:cNvPr>
          <p:cNvSpPr txBox="1"/>
          <p:nvPr/>
        </p:nvSpPr>
        <p:spPr>
          <a:xfrm>
            <a:off x="1159497" y="1159496"/>
            <a:ext cx="2449379" cy="646331"/>
          </a:xfrm>
          <a:prstGeom prst="rect">
            <a:avLst/>
          </a:prstGeom>
          <a:noFill/>
        </p:spPr>
        <p:txBody>
          <a:bodyPr wrap="square" rtlCol="0">
            <a:spAutoFit/>
          </a:bodyPr>
          <a:lstStyle/>
          <a:p>
            <a:r>
              <a:rPr lang="en-US" altLang="zh-CN" sz="3600">
                <a:latin typeface="Times New Roman" panose="02020603050405020304" pitchFamily="18" charset="0"/>
                <a:cs typeface="Times New Roman" panose="02020603050405020304" pitchFamily="18" charset="0"/>
              </a:rPr>
              <a:t>Evaluation:</a:t>
            </a:r>
          </a:p>
        </p:txBody>
      </p:sp>
      <p:sp>
        <p:nvSpPr>
          <p:cNvPr id="5" name="文本框 4">
            <a:extLst>
              <a:ext uri="{FF2B5EF4-FFF2-40B4-BE49-F238E27FC236}">
                <a16:creationId xmlns:a16="http://schemas.microsoft.com/office/drawing/2014/main" id="{3FBD9375-5062-4367-97DB-CCF883048491}"/>
              </a:ext>
            </a:extLst>
          </p:cNvPr>
          <p:cNvSpPr txBox="1"/>
          <p:nvPr/>
        </p:nvSpPr>
        <p:spPr>
          <a:xfrm>
            <a:off x="1159497" y="2235277"/>
            <a:ext cx="10265789" cy="707886"/>
          </a:xfrm>
          <a:prstGeom prst="rect">
            <a:avLst/>
          </a:prstGeom>
          <a:noFill/>
        </p:spPr>
        <p:txBody>
          <a:bodyPr wrap="square" rtlCol="0">
            <a:spAutoFit/>
          </a:bodyPr>
          <a:lstStyle/>
          <a:p>
            <a:r>
              <a:rPr lang="en-US" altLang="zh-CN" sz="2000" b="1">
                <a:solidFill>
                  <a:srgbClr val="C00000"/>
                </a:solidFill>
                <a:latin typeface="Times New Roman" panose="02020603050405020304" pitchFamily="18" charset="0"/>
                <a:cs typeface="Times New Roman" panose="02020603050405020304" pitchFamily="18" charset="0"/>
              </a:rPr>
              <a:t>4</a:t>
            </a:r>
            <a:r>
              <a:rPr lang="en-US" altLang="zh-CN" sz="2000">
                <a:latin typeface="Times New Roman" panose="02020603050405020304" pitchFamily="18" charset="0"/>
                <a:cs typeface="Times New Roman" panose="02020603050405020304" pitchFamily="18" charset="0"/>
              </a:rPr>
              <a:t> models: Dummy (Astar) | Entropy | Heuristic | Original Ambiguity</a:t>
            </a:r>
            <a:endParaRPr lang="en-US" altLang="zh-CN" sz="2000" b="1">
              <a:latin typeface="Times New Roman" panose="02020603050405020304" pitchFamily="18" charset="0"/>
              <a:cs typeface="Times New Roman" panose="02020603050405020304" pitchFamily="18" charset="0"/>
            </a:endParaRPr>
          </a:p>
          <a:p>
            <a:r>
              <a:rPr lang="en-US" altLang="zh-CN" sz="2000" b="1">
                <a:solidFill>
                  <a:srgbClr val="C00000"/>
                </a:solidFill>
                <a:latin typeface="Times New Roman" panose="02020603050405020304" pitchFamily="18" charset="0"/>
                <a:cs typeface="Times New Roman" panose="02020603050405020304" pitchFamily="18" charset="0"/>
              </a:rPr>
              <a:t>33</a:t>
            </a:r>
            <a:r>
              <a:rPr lang="en-US" altLang="zh-CN" sz="2000">
                <a:latin typeface="Times New Roman" panose="02020603050405020304" pitchFamily="18" charset="0"/>
                <a:cs typeface="Times New Roman" panose="02020603050405020304" pitchFamily="18" charset="0"/>
              </a:rPr>
              <a:t> experiments = </a:t>
            </a:r>
            <a:r>
              <a:rPr lang="en-US" altLang="zh-CN" sz="2000" b="1">
                <a:solidFill>
                  <a:srgbClr val="C00000"/>
                </a:solidFill>
                <a:latin typeface="Times New Roman" panose="02020603050405020304" pitchFamily="18" charset="0"/>
                <a:cs typeface="Times New Roman" panose="02020603050405020304" pitchFamily="18" charset="0"/>
              </a:rPr>
              <a:t>3</a:t>
            </a:r>
            <a:r>
              <a:rPr lang="en-US" altLang="zh-CN" sz="2000">
                <a:latin typeface="Times New Roman" panose="02020603050405020304" pitchFamily="18" charset="0"/>
                <a:cs typeface="Times New Roman" panose="02020603050405020304" pitchFamily="18" charset="0"/>
              </a:rPr>
              <a:t> maps * </a:t>
            </a:r>
            <a:r>
              <a:rPr lang="en-US" altLang="zh-CN" sz="2000" b="1">
                <a:solidFill>
                  <a:srgbClr val="C00000"/>
                </a:solidFill>
                <a:latin typeface="Times New Roman" panose="02020603050405020304" pitchFamily="18" charset="0"/>
                <a:cs typeface="Times New Roman" panose="02020603050405020304" pitchFamily="18" charset="0"/>
              </a:rPr>
              <a:t>11</a:t>
            </a:r>
            <a:r>
              <a:rPr lang="en-US" altLang="zh-CN" sz="2000">
                <a:latin typeface="Times New Roman" panose="02020603050405020304" pitchFamily="18" charset="0"/>
                <a:cs typeface="Times New Roman" panose="02020603050405020304" pitchFamily="18" charset="0"/>
              </a:rPr>
              <a:t> configuration for each model</a:t>
            </a:r>
          </a:p>
        </p:txBody>
      </p:sp>
      <p:sp>
        <p:nvSpPr>
          <p:cNvPr id="7" name="文本框 6">
            <a:extLst>
              <a:ext uri="{FF2B5EF4-FFF2-40B4-BE49-F238E27FC236}">
                <a16:creationId xmlns:a16="http://schemas.microsoft.com/office/drawing/2014/main" id="{711BAE96-BBA3-45D0-963D-FC22D82CB637}"/>
              </a:ext>
            </a:extLst>
          </p:cNvPr>
          <p:cNvSpPr txBox="1"/>
          <p:nvPr/>
        </p:nvSpPr>
        <p:spPr>
          <a:xfrm>
            <a:off x="1159497" y="3626013"/>
            <a:ext cx="6325184" cy="1428596"/>
          </a:xfrm>
          <a:prstGeom prst="rect">
            <a:avLst/>
          </a:prstGeom>
          <a:noFill/>
        </p:spPr>
        <p:txBody>
          <a:bodyPr wrap="square" rtlCol="0">
            <a:spAutoFit/>
          </a:bodyPr>
          <a:lstStyle/>
          <a:p>
            <a:pPr marL="342900" indent="-342900">
              <a:lnSpc>
                <a:spcPct val="150000"/>
              </a:lnSpc>
              <a:buAutoNum type="arabicPeriod"/>
            </a:pPr>
            <a:r>
              <a:rPr lang="en-US" altLang="zh-CN" sz="2000">
                <a:latin typeface="Times New Roman" panose="02020603050405020304" pitchFamily="18" charset="0"/>
                <a:cs typeface="Times New Roman" panose="02020603050405020304" pitchFamily="18" charset="0"/>
              </a:rPr>
              <a:t>Proportion of exposed paths against density</a:t>
            </a:r>
          </a:p>
          <a:p>
            <a:pPr marL="342900" indent="-342900">
              <a:lnSpc>
                <a:spcPct val="150000"/>
              </a:lnSpc>
              <a:buAutoNum type="arabicPeriod"/>
            </a:pPr>
            <a:r>
              <a:rPr lang="en-US" altLang="zh-CN" sz="2000">
                <a:latin typeface="Times New Roman" panose="02020603050405020304" pitchFamily="18" charset="0"/>
                <a:cs typeface="Times New Roman" panose="02020603050405020304" pitchFamily="18" charset="0"/>
              </a:rPr>
              <a:t>Probability of the real goal against the density</a:t>
            </a:r>
          </a:p>
          <a:p>
            <a:pPr marL="342900" indent="-342900">
              <a:lnSpc>
                <a:spcPct val="150000"/>
              </a:lnSpc>
              <a:buAutoNum type="arabicPeriod"/>
            </a:pPr>
            <a:r>
              <a:rPr lang="en-US" altLang="zh-CN" sz="2000">
                <a:latin typeface="Times New Roman" panose="02020603050405020304" pitchFamily="18" charset="0"/>
                <a:cs typeface="Times New Roman" panose="02020603050405020304" pitchFamily="18" charset="0"/>
              </a:rPr>
              <a:t>Cost ratio</a:t>
            </a:r>
            <a:endParaRPr lang="zh-CN" altLang="en-US" sz="2000"/>
          </a:p>
        </p:txBody>
      </p:sp>
      <p:sp>
        <p:nvSpPr>
          <p:cNvPr id="8" name="文本框 7">
            <a:extLst>
              <a:ext uri="{FF2B5EF4-FFF2-40B4-BE49-F238E27FC236}">
                <a16:creationId xmlns:a16="http://schemas.microsoft.com/office/drawing/2014/main" id="{D2AE16C8-1BC8-4D67-A2DA-FFE8351ED68B}"/>
              </a:ext>
            </a:extLst>
          </p:cNvPr>
          <p:cNvSpPr txBox="1"/>
          <p:nvPr/>
        </p:nvSpPr>
        <p:spPr>
          <a:xfrm>
            <a:off x="1159497" y="3256681"/>
            <a:ext cx="958917" cy="369332"/>
          </a:xfrm>
          <a:prstGeom prst="rect">
            <a:avLst/>
          </a:prstGeom>
          <a:noFill/>
        </p:spPr>
        <p:txBody>
          <a:bodyPr wrap="none" rtlCol="0">
            <a:spAutoFit/>
          </a:bodyPr>
          <a:lstStyle/>
          <a:p>
            <a:r>
              <a:rPr lang="en-US" altLang="zh-CN" b="1"/>
              <a:t>Metrics</a:t>
            </a:r>
            <a:endParaRPr lang="zh-CN" altLang="en-US" b="1"/>
          </a:p>
        </p:txBody>
      </p:sp>
    </p:spTree>
    <p:extLst>
      <p:ext uri="{BB962C8B-B14F-4D97-AF65-F5344CB8AC3E}">
        <p14:creationId xmlns:p14="http://schemas.microsoft.com/office/powerpoint/2010/main" val="2870876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32E927-8660-2C4E-B9BC-503054E44106}"/>
              </a:ext>
            </a:extLst>
          </p:cNvPr>
          <p:cNvSpPr>
            <a:spLocks noGrp="1"/>
          </p:cNvSpPr>
          <p:nvPr>
            <p:ph type="title"/>
          </p:nvPr>
        </p:nvSpPr>
        <p:spPr/>
        <p:txBody>
          <a:bodyPr/>
          <a:lstStyle/>
          <a:p>
            <a:r>
              <a:rPr kumimoji="1" lang="en-US" altLang="zh-CN" dirty="0"/>
              <a:t>Content</a:t>
            </a:r>
            <a:endParaRPr kumimoji="1" lang="zh-CN" altLang="en-US" dirty="0"/>
          </a:p>
        </p:txBody>
      </p:sp>
      <p:sp>
        <p:nvSpPr>
          <p:cNvPr id="3" name="内容占位符 2">
            <a:extLst>
              <a:ext uri="{FF2B5EF4-FFF2-40B4-BE49-F238E27FC236}">
                <a16:creationId xmlns:a16="http://schemas.microsoft.com/office/drawing/2014/main" id="{BD863BC0-BF3D-F342-813F-12D1EFDCF91E}"/>
              </a:ext>
            </a:extLst>
          </p:cNvPr>
          <p:cNvSpPr>
            <a:spLocks noGrp="1"/>
          </p:cNvSpPr>
          <p:nvPr>
            <p:ph idx="1"/>
          </p:nvPr>
        </p:nvSpPr>
        <p:spPr/>
        <p:txBody>
          <a:bodyPr/>
          <a:lstStyle/>
          <a:p>
            <a:r>
              <a:rPr kumimoji="1" lang="en-US" altLang="zh-CN" dirty="0"/>
              <a:t>Background</a:t>
            </a:r>
          </a:p>
          <a:p>
            <a:r>
              <a:rPr kumimoji="1" lang="en-US" altLang="zh-CN" dirty="0"/>
              <a:t>Project Introduction</a:t>
            </a:r>
          </a:p>
          <a:p>
            <a:r>
              <a:rPr kumimoji="1" lang="en-US" altLang="zh-CN" dirty="0"/>
              <a:t>Methods</a:t>
            </a:r>
          </a:p>
          <a:p>
            <a:r>
              <a:rPr kumimoji="1" lang="en-US" altLang="zh-CN" dirty="0"/>
              <a:t>Evaluation</a:t>
            </a:r>
          </a:p>
          <a:p>
            <a:r>
              <a:rPr kumimoji="1" lang="en-US" altLang="zh-CN" dirty="0"/>
              <a:t>Conclusion</a:t>
            </a:r>
          </a:p>
          <a:p>
            <a:endParaRPr kumimoji="1" lang="zh-CN" altLang="en-US" dirty="0"/>
          </a:p>
        </p:txBody>
      </p:sp>
    </p:spTree>
    <p:extLst>
      <p:ext uri="{BB962C8B-B14F-4D97-AF65-F5344CB8AC3E}">
        <p14:creationId xmlns:p14="http://schemas.microsoft.com/office/powerpoint/2010/main" val="3197685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4CF9F16-82FB-4F79-BE22-DAA5F6872671}"/>
              </a:ext>
            </a:extLst>
          </p:cNvPr>
          <p:cNvSpPr txBox="1"/>
          <p:nvPr/>
        </p:nvSpPr>
        <p:spPr>
          <a:xfrm>
            <a:off x="829559" y="452487"/>
            <a:ext cx="6471836" cy="400110"/>
          </a:xfrm>
          <a:prstGeom prst="rect">
            <a:avLst/>
          </a:prstGeom>
          <a:noFill/>
        </p:spPr>
        <p:txBody>
          <a:bodyPr wrap="none" rtlCol="0">
            <a:spAutoFit/>
          </a:bodyPr>
          <a:lstStyle/>
          <a:p>
            <a:r>
              <a:rPr lang="en-US" altLang="zh-CN" sz="2000" b="1">
                <a:latin typeface="Times New Roman" panose="02020603050405020304" pitchFamily="18" charset="0"/>
                <a:cs typeface="Times New Roman" panose="02020603050405020304" pitchFamily="18" charset="0"/>
              </a:rPr>
              <a:t>Evaluation 1. Proportion of exposed paths against density</a:t>
            </a:r>
            <a:endParaRPr lang="zh-CN" altLang="en-US" sz="2000" b="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9A759CD-77ED-401E-B166-9E2A852207AF}"/>
                  </a:ext>
                </a:extLst>
              </p:cNvPr>
              <p:cNvSpPr txBox="1"/>
              <p:nvPr/>
            </p:nvSpPr>
            <p:spPr>
              <a:xfrm>
                <a:off x="829559" y="992493"/>
                <a:ext cx="9002786" cy="1731243"/>
              </a:xfrm>
              <a:prstGeom prst="rect">
                <a:avLst/>
              </a:prstGeom>
              <a:noFill/>
            </p:spPr>
            <p:txBody>
              <a:bodyPr wrap="none" rtlCol="0">
                <a:spAutoFit/>
              </a:bodyPr>
              <a:lstStyle/>
              <a:p>
                <a:pPr>
                  <a:lnSpc>
                    <a:spcPct val="120000"/>
                  </a:lnSpc>
                </a:pPr>
                <a:r>
                  <a:rPr lang="en-US" altLang="zh-CN" b="1">
                    <a:solidFill>
                      <a:srgbClr val="C00000"/>
                    </a:solidFill>
                    <a:latin typeface="Times New Roman" panose="02020603050405020304" pitchFamily="18" charset="0"/>
                    <a:cs typeface="Times New Roman" panose="02020603050405020304" pitchFamily="18" charset="0"/>
                  </a:rPr>
                  <a:t>Definitions</a:t>
                </a:r>
              </a:p>
              <a:p>
                <a:pPr>
                  <a:lnSpc>
                    <a:spcPct val="120000"/>
                  </a:lnSpc>
                </a:pPr>
                <a:r>
                  <a:rPr lang="en-US" altLang="zh-CN">
                    <a:latin typeface="Times New Roman" panose="02020603050405020304" pitchFamily="18" charset="0"/>
                    <a:cs typeface="Times New Roman" panose="02020603050405020304" pitchFamily="18" charset="0"/>
                  </a:rPr>
                  <a:t>(1) </a:t>
                </a:r>
                <a:r>
                  <a:rPr lang="en-US" altLang="zh-CN" b="1">
                    <a:latin typeface="Times New Roman" panose="02020603050405020304" pitchFamily="18" charset="0"/>
                    <a:cs typeface="Times New Roman" panose="02020603050405020304" pitchFamily="18" charset="0"/>
                  </a:rPr>
                  <a:t>Density</a:t>
                </a:r>
                <a:r>
                  <a:rPr lang="en-US" altLang="zh-CN">
                    <a:latin typeface="Times New Roman" panose="02020603050405020304" pitchFamily="18" charset="0"/>
                    <a:cs typeface="Times New Roman" panose="02020603050405020304" pitchFamily="18" charset="0"/>
                  </a:rPr>
                  <a:t>: the node at density = x%, means the node at position = (x%*length (Path))</a:t>
                </a:r>
              </a:p>
              <a:p>
                <a:pPr>
                  <a:lnSpc>
                    <a:spcPct val="120000"/>
                  </a:lnSpc>
                </a:pPr>
                <a:r>
                  <a:rPr lang="en-US" altLang="zh-CN">
                    <a:latin typeface="Times New Roman" panose="02020603050405020304" pitchFamily="18" charset="0"/>
                    <a:cs typeface="Times New Roman" panose="02020603050405020304" pitchFamily="18" charset="0"/>
                  </a:rPr>
                  <a:t>e.g. For a path with length = 200, a node at density = 15% means it is the 30</a:t>
                </a:r>
                <a:r>
                  <a:rPr lang="en-US" altLang="zh-CN" baseline="30000">
                    <a:latin typeface="Times New Roman" panose="02020603050405020304" pitchFamily="18" charset="0"/>
                    <a:cs typeface="Times New Roman" panose="02020603050405020304" pitchFamily="18" charset="0"/>
                  </a:rPr>
                  <a:t>th</a:t>
                </a:r>
                <a:r>
                  <a:rPr lang="en-US" altLang="zh-CN">
                    <a:latin typeface="Times New Roman" panose="02020603050405020304" pitchFamily="18" charset="0"/>
                    <a:cs typeface="Times New Roman" panose="02020603050405020304" pitchFamily="18" charset="0"/>
                  </a:rPr>
                  <a:t> node of this path.</a:t>
                </a:r>
              </a:p>
              <a:p>
                <a:pPr>
                  <a:lnSpc>
                    <a:spcPct val="120000"/>
                  </a:lnSpc>
                </a:pPr>
                <a:r>
                  <a:rPr lang="en-US" altLang="zh-CN">
                    <a:latin typeface="Times New Roman" panose="02020603050405020304" pitchFamily="18" charset="0"/>
                    <a:cs typeface="Times New Roman" panose="02020603050405020304" pitchFamily="18" charset="0"/>
                  </a:rPr>
                  <a:t>(2) </a:t>
                </a:r>
                <a:r>
                  <a:rPr lang="en-US" altLang="zh-CN" b="1">
                    <a:latin typeface="Times New Roman" panose="02020603050405020304" pitchFamily="18" charset="0"/>
                    <a:cs typeface="Times New Roman" panose="02020603050405020304" pitchFamily="18" charset="0"/>
                  </a:rPr>
                  <a:t>Exposed path</a:t>
                </a:r>
                <a:r>
                  <a:rPr lang="en-US" altLang="zh-CN">
                    <a:latin typeface="Times New Roman" panose="02020603050405020304" pitchFamily="18" charset="0"/>
                    <a:cs typeface="Times New Roman" panose="02020603050405020304" pitchFamily="18" charset="0"/>
                  </a:rPr>
                  <a:t>:</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for a path L at the node N, has P(</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𝑔</m:t>
                        </m:r>
                      </m:e>
                      <m:sub>
                        <m:r>
                          <a:rPr lang="en-US" altLang="zh-CN" i="1">
                            <a:latin typeface="Cambria Math" panose="02040503050406030204" pitchFamily="18" charset="0"/>
                            <a:cs typeface="Times New Roman" panose="02020603050405020304" pitchFamily="18" charset="0"/>
                          </a:rPr>
                          <m:t>𝑟</m:t>
                        </m:r>
                      </m:sub>
                    </m:sSub>
                  </m:oMath>
                </a14:m>
                <a:r>
                  <a:rPr lang="en-US" altLang="zh-CN">
                    <a:latin typeface="Times New Roman" panose="02020603050405020304" pitchFamily="18" charset="0"/>
                    <a:cs typeface="Times New Roman" panose="02020603050405020304" pitchFamily="18" charset="0"/>
                  </a:rPr>
                  <a:t>|O) &gt; P(</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𝑔</m:t>
                        </m:r>
                      </m:e>
                      <m:sub>
                        <m:r>
                          <a:rPr lang="en-US" altLang="zh-CN" b="0" i="1" smtClean="0">
                            <a:latin typeface="Cambria Math" panose="02040503050406030204" pitchFamily="18" charset="0"/>
                            <a:cs typeface="Times New Roman" panose="02020603050405020304" pitchFamily="18" charset="0"/>
                          </a:rPr>
                          <m:t>𝑖</m:t>
                        </m:r>
                      </m:sub>
                    </m:sSub>
                  </m:oMath>
                </a14:m>
                <a:r>
                  <a:rPr lang="en-US" altLang="zh-CN">
                    <a:latin typeface="Times New Roman" panose="02020603050405020304" pitchFamily="18" charset="0"/>
                    <a:cs typeface="Times New Roman" panose="02020603050405020304" pitchFamily="18" charset="0"/>
                  </a:rPr>
                  <a:t>|O).</a:t>
                </a:r>
              </a:p>
              <a:p>
                <a:pPr>
                  <a:lnSpc>
                    <a:spcPct val="120000"/>
                  </a:lnSpc>
                </a:pPr>
                <a:r>
                  <a:rPr lang="en-US" altLang="zh-CN">
                    <a:cs typeface="Times New Roman" panose="02020603050405020304" pitchFamily="18" charset="0"/>
                  </a:rPr>
                  <a:t>Where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𝑔</m:t>
                        </m:r>
                      </m:e>
                      <m:sub>
                        <m:r>
                          <a:rPr lang="en-US" altLang="zh-CN" i="1">
                            <a:latin typeface="Cambria Math" panose="02040503050406030204" pitchFamily="18" charset="0"/>
                            <a:cs typeface="Times New Roman" panose="02020603050405020304" pitchFamily="18" charset="0"/>
                          </a:rPr>
                          <m:t>𝑟</m:t>
                        </m:r>
                      </m:sub>
                    </m:sSub>
                  </m:oMath>
                </a14:m>
                <a:r>
                  <a:rPr lang="en-US" altLang="zh-CN">
                    <a:latin typeface="Times New Roman" panose="02020603050405020304" pitchFamily="18" charset="0"/>
                    <a:cs typeface="Times New Roman" panose="02020603050405020304" pitchFamily="18" charset="0"/>
                  </a:rPr>
                  <a:t>: real goal;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𝑔</m:t>
                        </m:r>
                      </m:e>
                      <m:sub>
                        <m:r>
                          <a:rPr lang="en-US" altLang="zh-CN" b="0" i="1" smtClean="0">
                            <a:latin typeface="Cambria Math" panose="02040503050406030204" pitchFamily="18" charset="0"/>
                            <a:cs typeface="Times New Roman" panose="02020603050405020304" pitchFamily="18" charset="0"/>
                          </a:rPr>
                          <m:t>𝑖</m:t>
                        </m:r>
                      </m:sub>
                    </m:sSub>
                  </m:oMath>
                </a14:m>
                <a:r>
                  <a:rPr lang="en-US" altLang="zh-CN">
                    <a:latin typeface="Times New Roman" panose="02020603050405020304" pitchFamily="18" charset="0"/>
                    <a:cs typeface="Times New Roman" panose="02020603050405020304" pitchFamily="18" charset="0"/>
                  </a:rPr>
                  <a:t>: fake goals; O: observation</a:t>
                </a:r>
              </a:p>
            </p:txBody>
          </p:sp>
        </mc:Choice>
        <mc:Fallback xmlns="">
          <p:sp>
            <p:nvSpPr>
              <p:cNvPr id="7" name="文本框 6">
                <a:extLst>
                  <a:ext uri="{FF2B5EF4-FFF2-40B4-BE49-F238E27FC236}">
                    <a16:creationId xmlns:a16="http://schemas.microsoft.com/office/drawing/2014/main" id="{09A759CD-77ED-401E-B166-9E2A852207AF}"/>
                  </a:ext>
                </a:extLst>
              </p:cNvPr>
              <p:cNvSpPr txBox="1">
                <a:spLocks noRot="1" noChangeAspect="1" noMove="1" noResize="1" noEditPoints="1" noAdjustHandles="1" noChangeArrowheads="1" noChangeShapeType="1" noTextEdit="1"/>
              </p:cNvSpPr>
              <p:nvPr/>
            </p:nvSpPr>
            <p:spPr>
              <a:xfrm>
                <a:off x="829559" y="992493"/>
                <a:ext cx="9002786" cy="1731243"/>
              </a:xfrm>
              <a:prstGeom prst="rect">
                <a:avLst/>
              </a:prstGeom>
              <a:blipFill>
                <a:blip r:embed="rId2"/>
                <a:stretch>
                  <a:fillRect l="-542" t="-352" b="-4930"/>
                </a:stretch>
              </a:blipFill>
            </p:spPr>
            <p:txBody>
              <a:bodyPr/>
              <a:lstStyle/>
              <a:p>
                <a:r>
                  <a:rPr lang="zh-CN" altLang="en-US">
                    <a:noFill/>
                  </a:rPr>
                  <a:t> </a:t>
                </a:r>
              </a:p>
            </p:txBody>
          </p:sp>
        </mc:Fallback>
      </mc:AlternateContent>
      <p:graphicFrame>
        <p:nvGraphicFramePr>
          <p:cNvPr id="9" name="图表 8">
            <a:extLst>
              <a:ext uri="{FF2B5EF4-FFF2-40B4-BE49-F238E27FC236}">
                <a16:creationId xmlns:a16="http://schemas.microsoft.com/office/drawing/2014/main" id="{288D2186-115F-4F8A-8DC7-CE315704987B}"/>
              </a:ext>
            </a:extLst>
          </p:cNvPr>
          <p:cNvGraphicFramePr>
            <a:graphicFrameLocks/>
          </p:cNvGraphicFramePr>
          <p:nvPr>
            <p:extLst>
              <p:ext uri="{D42A27DB-BD31-4B8C-83A1-F6EECF244321}">
                <p14:modId xmlns:p14="http://schemas.microsoft.com/office/powerpoint/2010/main" val="3563622900"/>
              </p:ext>
            </p:extLst>
          </p:nvPr>
        </p:nvGraphicFramePr>
        <p:xfrm>
          <a:off x="2395978" y="2723736"/>
          <a:ext cx="6682033" cy="36169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16667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4CF9F16-82FB-4F79-BE22-DAA5F6872671}"/>
              </a:ext>
            </a:extLst>
          </p:cNvPr>
          <p:cNvSpPr txBox="1"/>
          <p:nvPr/>
        </p:nvSpPr>
        <p:spPr>
          <a:xfrm>
            <a:off x="829559" y="452487"/>
            <a:ext cx="6656374" cy="400110"/>
          </a:xfrm>
          <a:prstGeom prst="rect">
            <a:avLst/>
          </a:prstGeom>
          <a:noFill/>
        </p:spPr>
        <p:txBody>
          <a:bodyPr wrap="none" rtlCol="0">
            <a:spAutoFit/>
          </a:bodyPr>
          <a:lstStyle/>
          <a:p>
            <a:r>
              <a:rPr lang="en-US" altLang="zh-CN" sz="2000" b="1">
                <a:latin typeface="Times New Roman" panose="02020603050405020304" pitchFamily="18" charset="0"/>
                <a:cs typeface="Times New Roman" panose="02020603050405020304" pitchFamily="18" charset="0"/>
              </a:rPr>
              <a:t>Evaluation 2. Probability of the real goal against the density</a:t>
            </a:r>
            <a:endParaRPr lang="zh-CN" altLang="en-US" sz="2000" b="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9A759CD-77ED-401E-B166-9E2A852207AF}"/>
                  </a:ext>
                </a:extLst>
              </p:cNvPr>
              <p:cNvSpPr txBox="1"/>
              <p:nvPr/>
            </p:nvSpPr>
            <p:spPr>
              <a:xfrm>
                <a:off x="829559" y="1103032"/>
                <a:ext cx="4692054" cy="1368260"/>
              </a:xfrm>
              <a:prstGeom prst="rect">
                <a:avLst/>
              </a:prstGeom>
              <a:noFill/>
            </p:spPr>
            <p:txBody>
              <a:bodyPr wrap="none" rtlCol="0">
                <a:spAutoFit/>
              </a:bodyPr>
              <a:lstStyle/>
              <a:p>
                <a:r>
                  <a:rPr lang="en-US" altLang="zh-CN" b="1">
                    <a:solidFill>
                      <a:srgbClr val="C00000"/>
                    </a:solidFill>
                    <a:latin typeface="Times New Roman" panose="02020603050405020304" pitchFamily="18" charset="0"/>
                    <a:cs typeface="Times New Roman" panose="02020603050405020304" pitchFamily="18" charset="0"/>
                  </a:rPr>
                  <a:t>Definitions</a:t>
                </a:r>
              </a:p>
              <a:p>
                <a:r>
                  <a:rPr lang="en-US" altLang="zh-CN" b="1">
                    <a:latin typeface="Times New Roman" panose="02020603050405020304" pitchFamily="18" charset="0"/>
                    <a:cs typeface="Times New Roman" panose="02020603050405020304" pitchFamily="18" charset="0"/>
                  </a:rPr>
                  <a:t>Average probability of the real goal =</a:t>
                </a:r>
                <a:r>
                  <a:rPr lang="en-US" altLang="zh-CN">
                    <a:latin typeface="Times New Roman" panose="02020603050405020304" pitchFamily="18" charset="0"/>
                    <a:cs typeface="Times New Roman" panose="02020603050405020304" pitchFamily="18" charset="0"/>
                  </a:rPr>
                  <a:t> </a:t>
                </a:r>
                <a14:m>
                  <m:oMath xmlns:m="http://schemas.openxmlformats.org/officeDocument/2006/math">
                    <m:f>
                      <m:fPr>
                        <m:ctrlPr>
                          <a:rPr lang="en-US" altLang="zh-CN" i="1" smtClean="0">
                            <a:latin typeface="Cambria Math" panose="02040503050406030204" pitchFamily="18" charset="0"/>
                            <a:cs typeface="Times New Roman" panose="02020603050405020304" pitchFamily="18" charset="0"/>
                          </a:rPr>
                        </m:ctrlPr>
                      </m:fPr>
                      <m:num>
                        <m:nary>
                          <m:naryPr>
                            <m:chr m:val="∑"/>
                            <m:ctrlPr>
                              <a:rPr lang="en-US" altLang="zh-CN" i="1" smtClean="0">
                                <a:latin typeface="Cambria Math" panose="02040503050406030204" pitchFamily="18" charset="0"/>
                                <a:cs typeface="Times New Roman" panose="02020603050405020304" pitchFamily="18" charset="0"/>
                              </a:rPr>
                            </m:ctrlPr>
                          </m:naryPr>
                          <m:sub>
                            <m:r>
                              <m:rPr>
                                <m:brk m:alnAt="23"/>
                              </m:rPr>
                              <a:rPr lang="en-US" altLang="zh-CN" b="0" i="1" smtClean="0">
                                <a:latin typeface="Cambria Math" panose="02040503050406030204" pitchFamily="18" charset="0"/>
                                <a:cs typeface="Times New Roman" panose="02020603050405020304" pitchFamily="18" charset="0"/>
                              </a:rPr>
                              <m:t>1</m:t>
                            </m:r>
                          </m:sub>
                          <m:sup>
                            <m:r>
                              <a:rPr lang="en-US" altLang="zh-CN" b="0" i="1" smtClean="0">
                                <a:latin typeface="Cambria Math" panose="02040503050406030204" pitchFamily="18" charset="0"/>
                                <a:cs typeface="Times New Roman" panose="02020603050405020304" pitchFamily="18" charset="0"/>
                              </a:rPr>
                              <m:t>𝑁</m:t>
                            </m:r>
                          </m:sup>
                          <m:e>
                            <m:r>
                              <a:rPr lang="en-US" altLang="zh-CN" b="0" i="1" smtClean="0">
                                <a:latin typeface="Cambria Math" panose="02040503050406030204" pitchFamily="18" charset="0"/>
                                <a:cs typeface="Times New Roman" panose="02020603050405020304" pitchFamily="18" charset="0"/>
                              </a:rPr>
                              <m:t>𝑃</m:t>
                            </m:r>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𝑔</m:t>
                                </m:r>
                              </m:e>
                              <m:sub>
                                <m:r>
                                  <a:rPr lang="en-US" altLang="zh-CN" b="0" i="1" smtClean="0">
                                    <a:latin typeface="Cambria Math" panose="02040503050406030204" pitchFamily="18" charset="0"/>
                                    <a:cs typeface="Times New Roman" panose="02020603050405020304" pitchFamily="18" charset="0"/>
                                  </a:rPr>
                                  <m:t>𝑟</m:t>
                                </m:r>
                              </m:sub>
                            </m:sSub>
                            <m:r>
                              <a:rPr lang="en-US" altLang="zh-CN" b="0" i="1" smtClean="0">
                                <a:latin typeface="Cambria Math" panose="02040503050406030204" pitchFamily="18" charset="0"/>
                                <a:cs typeface="Times New Roman" panose="02020603050405020304" pitchFamily="18" charset="0"/>
                              </a:rPr>
                              <m:t>)</m:t>
                            </m:r>
                          </m:e>
                        </m:nary>
                      </m:num>
                      <m:den>
                        <m:r>
                          <a:rPr lang="en-US" altLang="zh-CN" b="0" i="1" smtClean="0">
                            <a:latin typeface="Cambria Math" panose="02040503050406030204" pitchFamily="18" charset="0"/>
                            <a:cs typeface="Times New Roman" panose="02020603050405020304" pitchFamily="18" charset="0"/>
                          </a:rPr>
                          <m:t>𝑁</m:t>
                        </m:r>
                      </m:den>
                    </m:f>
                  </m:oMath>
                </a14:m>
                <a:endParaRPr lang="en-US" altLang="zh-CN" b="1">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where N: number of experiments</a:t>
                </a:r>
              </a:p>
              <a:p>
                <a:r>
                  <a:rPr lang="en-US" altLang="zh-CN" b="0">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𝑔</m:t>
                        </m:r>
                      </m:e>
                      <m:sub>
                        <m:r>
                          <a:rPr lang="en-US" altLang="zh-CN" i="1">
                            <a:latin typeface="Cambria Math" panose="02040503050406030204" pitchFamily="18" charset="0"/>
                            <a:cs typeface="Times New Roman" panose="02020603050405020304" pitchFamily="18" charset="0"/>
                          </a:rPr>
                          <m:t>𝑟</m:t>
                        </m:r>
                      </m:sub>
                    </m:sSub>
                  </m:oMath>
                </a14:m>
                <a:r>
                  <a:rPr lang="en-US" altLang="zh-CN">
                    <a:latin typeface="Times New Roman" panose="02020603050405020304" pitchFamily="18" charset="0"/>
                    <a:cs typeface="Times New Roman" panose="02020603050405020304" pitchFamily="18" charset="0"/>
                  </a:rPr>
                  <a:t>: real goal</a:t>
                </a:r>
              </a:p>
            </p:txBody>
          </p:sp>
        </mc:Choice>
        <mc:Fallback xmlns="">
          <p:sp>
            <p:nvSpPr>
              <p:cNvPr id="7" name="文本框 6">
                <a:extLst>
                  <a:ext uri="{FF2B5EF4-FFF2-40B4-BE49-F238E27FC236}">
                    <a16:creationId xmlns:a16="http://schemas.microsoft.com/office/drawing/2014/main" id="{09A759CD-77ED-401E-B166-9E2A852207AF}"/>
                  </a:ext>
                </a:extLst>
              </p:cNvPr>
              <p:cNvSpPr txBox="1">
                <a:spLocks noRot="1" noChangeAspect="1" noMove="1" noResize="1" noEditPoints="1" noAdjustHandles="1" noChangeArrowheads="1" noChangeShapeType="1" noTextEdit="1"/>
              </p:cNvSpPr>
              <p:nvPr/>
            </p:nvSpPr>
            <p:spPr>
              <a:xfrm>
                <a:off x="829559" y="1103032"/>
                <a:ext cx="4692054" cy="1368260"/>
              </a:xfrm>
              <a:prstGeom prst="rect">
                <a:avLst/>
              </a:prstGeom>
              <a:blipFill>
                <a:blip r:embed="rId2"/>
                <a:stretch>
                  <a:fillRect l="-1039" t="-2679" b="-6250"/>
                </a:stretch>
              </a:blipFill>
            </p:spPr>
            <p:txBody>
              <a:bodyPr/>
              <a:lstStyle/>
              <a:p>
                <a:r>
                  <a:rPr lang="zh-CN" altLang="en-US">
                    <a:noFill/>
                  </a:rPr>
                  <a:t> </a:t>
                </a:r>
              </a:p>
            </p:txBody>
          </p:sp>
        </mc:Fallback>
      </mc:AlternateContent>
      <p:graphicFrame>
        <p:nvGraphicFramePr>
          <p:cNvPr id="8" name="图表 7">
            <a:extLst>
              <a:ext uri="{FF2B5EF4-FFF2-40B4-BE49-F238E27FC236}">
                <a16:creationId xmlns:a16="http://schemas.microsoft.com/office/drawing/2014/main" id="{87796875-8EAC-4A99-AF70-2BC45D08BA36}"/>
              </a:ext>
            </a:extLst>
          </p:cNvPr>
          <p:cNvGraphicFramePr>
            <a:graphicFrameLocks/>
          </p:cNvGraphicFramePr>
          <p:nvPr>
            <p:extLst>
              <p:ext uri="{D42A27DB-BD31-4B8C-83A1-F6EECF244321}">
                <p14:modId xmlns:p14="http://schemas.microsoft.com/office/powerpoint/2010/main" val="3075290662"/>
              </p:ext>
            </p:extLst>
          </p:nvPr>
        </p:nvGraphicFramePr>
        <p:xfrm>
          <a:off x="2853226" y="2721727"/>
          <a:ext cx="6485547" cy="389132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30572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4CF9F16-82FB-4F79-BE22-DAA5F6872671}"/>
              </a:ext>
            </a:extLst>
          </p:cNvPr>
          <p:cNvSpPr txBox="1"/>
          <p:nvPr/>
        </p:nvSpPr>
        <p:spPr>
          <a:xfrm>
            <a:off x="895546" y="650450"/>
            <a:ext cx="2789546" cy="400110"/>
          </a:xfrm>
          <a:prstGeom prst="rect">
            <a:avLst/>
          </a:prstGeom>
          <a:noFill/>
        </p:spPr>
        <p:txBody>
          <a:bodyPr wrap="none" rtlCol="0">
            <a:spAutoFit/>
          </a:bodyPr>
          <a:lstStyle/>
          <a:p>
            <a:r>
              <a:rPr lang="en-US" altLang="zh-CN" sz="2000" b="1">
                <a:latin typeface="Times New Roman" panose="02020603050405020304" pitchFamily="18" charset="0"/>
                <a:cs typeface="Times New Roman" panose="02020603050405020304" pitchFamily="18" charset="0"/>
              </a:rPr>
              <a:t>Evaluation 3. Cost ratio</a:t>
            </a:r>
            <a:endParaRPr lang="zh-CN" altLang="en-US" sz="2000" b="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9A759CD-77ED-401E-B166-9E2A852207AF}"/>
                  </a:ext>
                </a:extLst>
              </p:cNvPr>
              <p:cNvSpPr txBox="1"/>
              <p:nvPr/>
            </p:nvSpPr>
            <p:spPr>
              <a:xfrm>
                <a:off x="895546" y="1188280"/>
                <a:ext cx="5399235" cy="1591782"/>
              </a:xfrm>
              <a:prstGeom prst="rect">
                <a:avLst/>
              </a:prstGeom>
              <a:noFill/>
            </p:spPr>
            <p:txBody>
              <a:bodyPr wrap="none" rtlCol="0">
                <a:spAutoFit/>
              </a:bodyPr>
              <a:lstStyle/>
              <a:p>
                <a:r>
                  <a:rPr lang="en-US" altLang="zh-CN" b="1">
                    <a:solidFill>
                      <a:srgbClr val="C00000"/>
                    </a:solidFill>
                    <a:latin typeface="Times New Roman" panose="02020603050405020304" pitchFamily="18" charset="0"/>
                    <a:cs typeface="Times New Roman" panose="02020603050405020304" pitchFamily="18" charset="0"/>
                  </a:rPr>
                  <a:t>Definition</a:t>
                </a:r>
              </a:p>
              <a:p>
                <a:r>
                  <a:rPr lang="en-US" altLang="zh-CN" b="1">
                    <a:latin typeface="Times New Roman" panose="02020603050405020304" pitchFamily="18" charset="0"/>
                    <a:cs typeface="Times New Roman" panose="02020603050405020304" pitchFamily="18" charset="0"/>
                  </a:rPr>
                  <a:t>Cost_ratio(i) =</a:t>
                </a:r>
                <a:r>
                  <a:rPr lang="en-US" altLang="zh-CN">
                    <a:latin typeface="Times New Roman" panose="02020603050405020304" pitchFamily="18" charset="0"/>
                    <a:cs typeface="Times New Roman" panose="02020603050405020304" pitchFamily="18" charset="0"/>
                  </a:rPr>
                  <a:t> </a:t>
                </a:r>
                <a14:m>
                  <m:oMath xmlns:m="http://schemas.openxmlformats.org/officeDocument/2006/math">
                    <m:f>
                      <m:fPr>
                        <m:ctrlPr>
                          <a:rPr lang="en-US" altLang="zh-CN" i="1" smtClean="0">
                            <a:latin typeface="Cambria Math" panose="02040503050406030204" pitchFamily="18" charset="0"/>
                            <a:cs typeface="Times New Roman" panose="02020603050405020304" pitchFamily="18" charset="0"/>
                          </a:rPr>
                        </m:ctrlPr>
                      </m:fPr>
                      <m:num>
                        <m:r>
                          <a:rPr lang="en-US" altLang="zh-CN" i="1" smtClean="0">
                            <a:latin typeface="Cambria Math" panose="02040503050406030204" pitchFamily="18" charset="0"/>
                            <a:cs typeface="Times New Roman" panose="02020603050405020304" pitchFamily="18" charset="0"/>
                          </a:rPr>
                          <m:t>𝐴</m:t>
                        </m:r>
                        <m:r>
                          <a:rPr lang="en-US" altLang="zh-CN" b="0" i="1" smtClean="0">
                            <a:latin typeface="Cambria Math" panose="02040503050406030204" pitchFamily="18" charset="0"/>
                            <a:cs typeface="Times New Roman" panose="02020603050405020304" pitchFamily="18" charset="0"/>
                          </a:rPr>
                          <m:t>𝑉𝐺</m:t>
                        </m:r>
                        <m:r>
                          <a:rPr lang="en-US" altLang="zh-CN" b="0" i="1" smtClean="0">
                            <a:latin typeface="Cambria Math" panose="02040503050406030204" pitchFamily="18" charset="0"/>
                            <a:cs typeface="Times New Roman" panose="02020603050405020304" pitchFamily="18" charset="0"/>
                          </a:rPr>
                          <m:t>_</m:t>
                        </m:r>
                        <m:r>
                          <a:rPr lang="en-US" altLang="zh-CN" b="0" i="1" smtClean="0">
                            <a:latin typeface="Cambria Math" panose="02040503050406030204" pitchFamily="18" charset="0"/>
                            <a:cs typeface="Times New Roman" panose="02020603050405020304" pitchFamily="18" charset="0"/>
                          </a:rPr>
                          <m:t>𝐶𝑜𝑠𝑡</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𝑖</m:t>
                        </m:r>
                        <m:r>
                          <a:rPr lang="en-US" altLang="zh-CN" b="0" i="1" smtClean="0">
                            <a:latin typeface="Cambria Math" panose="02040503050406030204" pitchFamily="18" charset="0"/>
                            <a:cs typeface="Times New Roman" panose="02020603050405020304" pitchFamily="18" charset="0"/>
                          </a:rPr>
                          <m:t>)</m:t>
                        </m:r>
                      </m:num>
                      <m:den>
                        <m:r>
                          <a:rPr lang="en-US" altLang="zh-CN" b="0" i="1" smtClean="0">
                            <a:latin typeface="Cambria Math" panose="02040503050406030204" pitchFamily="18" charset="0"/>
                            <a:cs typeface="Times New Roman" panose="02020603050405020304" pitchFamily="18" charset="0"/>
                          </a:rPr>
                          <m:t>𝐴𝑉𝐺</m:t>
                        </m:r>
                        <m:r>
                          <a:rPr lang="en-US" altLang="zh-CN" b="0" i="1" smtClean="0">
                            <a:latin typeface="Cambria Math" panose="02040503050406030204" pitchFamily="18" charset="0"/>
                            <a:cs typeface="Times New Roman" panose="02020603050405020304" pitchFamily="18" charset="0"/>
                          </a:rPr>
                          <m:t>_</m:t>
                        </m:r>
                        <m:r>
                          <a:rPr lang="en-US" altLang="zh-CN" b="0" i="1" smtClean="0">
                            <a:latin typeface="Cambria Math" panose="02040503050406030204" pitchFamily="18" charset="0"/>
                            <a:cs typeface="Times New Roman" panose="02020603050405020304" pitchFamily="18" charset="0"/>
                          </a:rPr>
                          <m:t>𝐶𝑜𝑠𝑡</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𝐷𝑢𝑚𝑚𝑦</m:t>
                        </m:r>
                        <m:r>
                          <a:rPr lang="en-US" altLang="zh-CN" b="0" i="1" smtClean="0">
                            <a:latin typeface="Cambria Math" panose="02040503050406030204" pitchFamily="18" charset="0"/>
                            <a:cs typeface="Times New Roman" panose="02020603050405020304" pitchFamily="18" charset="0"/>
                          </a:rPr>
                          <m:t>)</m:t>
                        </m:r>
                      </m:den>
                    </m:f>
                  </m:oMath>
                </a14:m>
                <a:endParaRPr lang="en-US" altLang="zh-CN" b="1">
                  <a:latin typeface="Times New Roman" panose="02020603050405020304" pitchFamily="18" charset="0"/>
                  <a:cs typeface="Times New Roman" panose="02020603050405020304" pitchFamily="18" charset="0"/>
                </a:endParaRPr>
              </a:p>
              <a:p>
                <a:pPr>
                  <a:lnSpc>
                    <a:spcPct val="150000"/>
                  </a:lnSpc>
                </a:pPr>
                <a:r>
                  <a:rPr lang="en-US" altLang="zh-CN">
                    <a:latin typeface="Times New Roman" panose="02020603050405020304" pitchFamily="18" charset="0"/>
                    <a:cs typeface="Times New Roman" panose="02020603050405020304" pitchFamily="18" charset="0"/>
                  </a:rPr>
                  <a:t>where i = “Dummy”, “Entropy”, “Heuristic”, “Original”</a:t>
                </a:r>
              </a:p>
              <a:p>
                <a:pPr>
                  <a:lnSpc>
                    <a:spcPct val="150000"/>
                  </a:lnSpc>
                </a:pPr>
                <a:r>
                  <a:rPr lang="en-US" altLang="zh-CN">
                    <a:latin typeface="Times New Roman" panose="02020603050405020304" pitchFamily="18" charset="0"/>
                    <a:cs typeface="Times New Roman" panose="02020603050405020304" pitchFamily="18" charset="0"/>
                  </a:rPr>
                  <a:t>(Cost is the path cost for each model.)</a:t>
                </a:r>
              </a:p>
            </p:txBody>
          </p:sp>
        </mc:Choice>
        <mc:Fallback xmlns="">
          <p:sp>
            <p:nvSpPr>
              <p:cNvPr id="7" name="文本框 6">
                <a:extLst>
                  <a:ext uri="{FF2B5EF4-FFF2-40B4-BE49-F238E27FC236}">
                    <a16:creationId xmlns:a16="http://schemas.microsoft.com/office/drawing/2014/main" id="{09A759CD-77ED-401E-B166-9E2A852207AF}"/>
                  </a:ext>
                </a:extLst>
              </p:cNvPr>
              <p:cNvSpPr txBox="1">
                <a:spLocks noRot="1" noChangeAspect="1" noMove="1" noResize="1" noEditPoints="1" noAdjustHandles="1" noChangeArrowheads="1" noChangeShapeType="1" noTextEdit="1"/>
              </p:cNvSpPr>
              <p:nvPr/>
            </p:nvSpPr>
            <p:spPr>
              <a:xfrm>
                <a:off x="895546" y="1188280"/>
                <a:ext cx="5399235" cy="1591782"/>
              </a:xfrm>
              <a:prstGeom prst="rect">
                <a:avLst/>
              </a:prstGeom>
              <a:blipFill>
                <a:blip r:embed="rId2"/>
                <a:stretch>
                  <a:fillRect l="-1016" t="-2299" r="-226" b="-5364"/>
                </a:stretch>
              </a:blipFill>
            </p:spPr>
            <p:txBody>
              <a:bodyPr/>
              <a:lstStyle/>
              <a:p>
                <a:r>
                  <a:rPr lang="zh-CN" altLang="en-US">
                    <a:noFill/>
                  </a:rPr>
                  <a:t> </a:t>
                </a:r>
              </a:p>
            </p:txBody>
          </p:sp>
        </mc:Fallback>
      </mc:AlternateContent>
      <p:graphicFrame>
        <p:nvGraphicFramePr>
          <p:cNvPr id="9" name="图表 8">
            <a:extLst>
              <a:ext uri="{FF2B5EF4-FFF2-40B4-BE49-F238E27FC236}">
                <a16:creationId xmlns:a16="http://schemas.microsoft.com/office/drawing/2014/main" id="{7BE5A7FD-56F1-4984-B5C7-4A2F4CC87E46}"/>
              </a:ext>
            </a:extLst>
          </p:cNvPr>
          <p:cNvGraphicFramePr>
            <a:graphicFrameLocks/>
          </p:cNvGraphicFramePr>
          <p:nvPr>
            <p:extLst>
              <p:ext uri="{D42A27DB-BD31-4B8C-83A1-F6EECF244321}">
                <p14:modId xmlns:p14="http://schemas.microsoft.com/office/powerpoint/2010/main" val="1524292703"/>
              </p:ext>
            </p:extLst>
          </p:nvPr>
        </p:nvGraphicFramePr>
        <p:xfrm>
          <a:off x="3077333" y="2849816"/>
          <a:ext cx="5762263" cy="336665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1240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DB55720-0077-417A-9CC1-56DFBC5AE257}"/>
              </a:ext>
            </a:extLst>
          </p:cNvPr>
          <p:cNvSpPr txBox="1"/>
          <p:nvPr/>
        </p:nvSpPr>
        <p:spPr>
          <a:xfrm>
            <a:off x="1744488" y="2967335"/>
            <a:ext cx="9664825" cy="1430456"/>
          </a:xfrm>
          <a:prstGeom prst="rect">
            <a:avLst/>
          </a:prstGeom>
          <a:noFill/>
        </p:spPr>
        <p:txBody>
          <a:bodyPr wrap="none" rtlCol="0">
            <a:spAutoFit/>
          </a:bodyPr>
          <a:lstStyle/>
          <a:p>
            <a:pPr>
              <a:lnSpc>
                <a:spcPct val="150000"/>
              </a:lnSpc>
            </a:pPr>
            <a:r>
              <a:rPr lang="en-US" altLang="zh-CN" sz="2000"/>
              <a:t>1. Both heuristic model and entropy model performs deception in path-planning. </a:t>
            </a:r>
          </a:p>
          <a:p>
            <a:pPr>
              <a:lnSpc>
                <a:spcPct val="150000"/>
              </a:lnSpc>
            </a:pPr>
            <a:r>
              <a:rPr lang="en-US" altLang="zh-CN" sz="2000"/>
              <a:t>2. Heuristic model: less deceptive with less cost (trade-off)</a:t>
            </a:r>
          </a:p>
          <a:p>
            <a:pPr>
              <a:lnSpc>
                <a:spcPct val="150000"/>
              </a:lnSpc>
            </a:pPr>
            <a:r>
              <a:rPr lang="en-US" altLang="zh-CN" sz="2000"/>
              <a:t>3. Entropy model:  similar deception as the original ambiguity model with similar cost. </a:t>
            </a:r>
            <a:endParaRPr lang="zh-CN" altLang="en-US" sz="2000"/>
          </a:p>
        </p:txBody>
      </p:sp>
      <p:sp>
        <p:nvSpPr>
          <p:cNvPr id="5" name="文本框 4">
            <a:extLst>
              <a:ext uri="{FF2B5EF4-FFF2-40B4-BE49-F238E27FC236}">
                <a16:creationId xmlns:a16="http://schemas.microsoft.com/office/drawing/2014/main" id="{7A6C921A-5954-4C7B-B580-218072AEBB01}"/>
              </a:ext>
            </a:extLst>
          </p:cNvPr>
          <p:cNvSpPr txBox="1"/>
          <p:nvPr/>
        </p:nvSpPr>
        <p:spPr>
          <a:xfrm>
            <a:off x="1744488" y="2193544"/>
            <a:ext cx="3611886" cy="673005"/>
          </a:xfrm>
          <a:prstGeom prst="rect">
            <a:avLst/>
          </a:prstGeom>
          <a:noFill/>
        </p:spPr>
        <p:txBody>
          <a:bodyPr wrap="none" rtlCol="0">
            <a:spAutoFit/>
          </a:bodyPr>
          <a:lstStyle/>
          <a:p>
            <a:pPr>
              <a:lnSpc>
                <a:spcPct val="150000"/>
              </a:lnSpc>
            </a:pPr>
            <a:r>
              <a:rPr lang="en-US" altLang="zh-CN" sz="2800" b="1"/>
              <a:t>Evaluation Summary:</a:t>
            </a:r>
          </a:p>
        </p:txBody>
      </p:sp>
    </p:spTree>
    <p:extLst>
      <p:ext uri="{BB962C8B-B14F-4D97-AF65-F5344CB8AC3E}">
        <p14:creationId xmlns:p14="http://schemas.microsoft.com/office/powerpoint/2010/main" val="4280757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DB55720-0077-417A-9CC1-56DFBC5AE257}"/>
              </a:ext>
            </a:extLst>
          </p:cNvPr>
          <p:cNvSpPr txBox="1"/>
          <p:nvPr/>
        </p:nvSpPr>
        <p:spPr>
          <a:xfrm>
            <a:off x="2234152" y="2263226"/>
            <a:ext cx="8622873" cy="2815451"/>
          </a:xfrm>
          <a:prstGeom prst="rect">
            <a:avLst/>
          </a:prstGeom>
          <a:noFill/>
        </p:spPr>
        <p:txBody>
          <a:bodyPr wrap="none" rtlCol="0">
            <a:spAutoFit/>
          </a:bodyPr>
          <a:lstStyle/>
          <a:p>
            <a:pPr marL="342900" indent="-342900">
              <a:lnSpc>
                <a:spcPct val="150000"/>
              </a:lnSpc>
              <a:buAutoNum type="arabicPeriod"/>
            </a:pPr>
            <a:r>
              <a:rPr lang="en-US" altLang="zh-CN" sz="2000"/>
              <a:t>Reinforcement learning in deceptive path-planning</a:t>
            </a:r>
          </a:p>
          <a:p>
            <a:pPr marL="342900" indent="-342900">
              <a:lnSpc>
                <a:spcPct val="150000"/>
              </a:lnSpc>
              <a:buAutoNum type="arabicPeriod"/>
            </a:pPr>
            <a:r>
              <a:rPr lang="en-US" altLang="zh-CN" sz="2000"/>
              <a:t>Heuristic model and Entropy model with only one q-table:</a:t>
            </a:r>
            <a:br>
              <a:rPr lang="en-US" altLang="zh-CN" sz="2000"/>
            </a:br>
            <a:r>
              <a:rPr lang="en-US" altLang="zh-CN" sz="2000"/>
              <a:t>(1) Less time complexity</a:t>
            </a:r>
            <a:br>
              <a:rPr lang="en-US" altLang="zh-CN" sz="2000"/>
            </a:br>
            <a:r>
              <a:rPr lang="en-US" altLang="zh-CN" sz="2000"/>
              <a:t>(2) Less information leak</a:t>
            </a:r>
            <a:br>
              <a:rPr lang="en-US" altLang="zh-CN" sz="2000"/>
            </a:br>
            <a:r>
              <a:rPr lang="en-US" altLang="zh-CN" sz="2000"/>
              <a:t>(3) For Heuristic Model: trade-off between cost and capacity of deception</a:t>
            </a:r>
            <a:br>
              <a:rPr lang="en-US" altLang="zh-CN" sz="2000"/>
            </a:br>
            <a:r>
              <a:rPr lang="en-US" altLang="zh-CN" sz="2000"/>
              <a:t>(4) Fir Entropy Model: similar capacity of deception with similar path cost</a:t>
            </a:r>
            <a:endParaRPr lang="zh-CN" altLang="en-US" sz="2000"/>
          </a:p>
        </p:txBody>
      </p:sp>
      <p:sp>
        <p:nvSpPr>
          <p:cNvPr id="5" name="文本框 4">
            <a:extLst>
              <a:ext uri="{FF2B5EF4-FFF2-40B4-BE49-F238E27FC236}">
                <a16:creationId xmlns:a16="http://schemas.microsoft.com/office/drawing/2014/main" id="{7A6C921A-5954-4C7B-B580-218072AEBB01}"/>
              </a:ext>
            </a:extLst>
          </p:cNvPr>
          <p:cNvSpPr txBox="1"/>
          <p:nvPr/>
        </p:nvSpPr>
        <p:spPr>
          <a:xfrm>
            <a:off x="2234152" y="1489435"/>
            <a:ext cx="2066591" cy="673005"/>
          </a:xfrm>
          <a:prstGeom prst="rect">
            <a:avLst/>
          </a:prstGeom>
          <a:noFill/>
        </p:spPr>
        <p:txBody>
          <a:bodyPr wrap="none" rtlCol="0">
            <a:spAutoFit/>
          </a:bodyPr>
          <a:lstStyle/>
          <a:p>
            <a:pPr>
              <a:lnSpc>
                <a:spcPct val="150000"/>
              </a:lnSpc>
            </a:pPr>
            <a:r>
              <a:rPr lang="en-US" altLang="zh-CN" sz="2800" b="1"/>
              <a:t>Conclusion:</a:t>
            </a:r>
          </a:p>
        </p:txBody>
      </p:sp>
    </p:spTree>
    <p:extLst>
      <p:ext uri="{BB962C8B-B14F-4D97-AF65-F5344CB8AC3E}">
        <p14:creationId xmlns:p14="http://schemas.microsoft.com/office/powerpoint/2010/main" val="411745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DB55720-0077-417A-9CC1-56DFBC5AE257}"/>
              </a:ext>
            </a:extLst>
          </p:cNvPr>
          <p:cNvSpPr txBox="1"/>
          <p:nvPr/>
        </p:nvSpPr>
        <p:spPr>
          <a:xfrm>
            <a:off x="2234152" y="2263226"/>
            <a:ext cx="9541395" cy="1430392"/>
          </a:xfrm>
          <a:prstGeom prst="rect">
            <a:avLst/>
          </a:prstGeom>
          <a:noFill/>
        </p:spPr>
        <p:txBody>
          <a:bodyPr wrap="none" rtlCol="0">
            <a:spAutoFit/>
          </a:bodyPr>
          <a:lstStyle/>
          <a:p>
            <a:pPr marL="342900" indent="-342900">
              <a:lnSpc>
                <a:spcPct val="150000"/>
              </a:lnSpc>
              <a:buAutoNum type="arabicPeriod"/>
            </a:pPr>
            <a:r>
              <a:rPr lang="en-US" altLang="zh-CN" sz="2000" dirty="0"/>
              <a:t>Entropy model: complete fake pruning function in value iteration process</a:t>
            </a:r>
          </a:p>
          <a:p>
            <a:pPr marL="342900" indent="-342900">
              <a:lnSpc>
                <a:spcPct val="150000"/>
              </a:lnSpc>
              <a:buAutoNum type="arabicPeriod"/>
            </a:pPr>
            <a:r>
              <a:rPr lang="en-US" altLang="zh-CN" sz="2000" dirty="0"/>
              <a:t>Heuristic Model: </a:t>
            </a:r>
            <a:r>
              <a:rPr kumimoji="1" lang="en-US" altLang="zh-CN" sz="2000" dirty="0"/>
              <a:t>generalizing heuristic function by reinforcement </a:t>
            </a:r>
            <a:r>
              <a:rPr kumimoji="1" lang="en-US" altLang="zh-CN" sz="2000"/>
              <a:t>learning method</a:t>
            </a:r>
            <a:endParaRPr lang="en-US" altLang="zh-CN" sz="2000" dirty="0"/>
          </a:p>
          <a:p>
            <a:pPr marL="342900" indent="-342900">
              <a:lnSpc>
                <a:spcPct val="150000"/>
              </a:lnSpc>
              <a:buAutoNum type="arabicPeriod"/>
            </a:pPr>
            <a:r>
              <a:rPr lang="en-US" altLang="zh-CN" sz="2000" dirty="0"/>
              <a:t>Introduce human test</a:t>
            </a:r>
            <a:endParaRPr lang="zh-CN" altLang="en-US" sz="2000" dirty="0"/>
          </a:p>
        </p:txBody>
      </p:sp>
      <p:sp>
        <p:nvSpPr>
          <p:cNvPr id="5" name="文本框 4">
            <a:extLst>
              <a:ext uri="{FF2B5EF4-FFF2-40B4-BE49-F238E27FC236}">
                <a16:creationId xmlns:a16="http://schemas.microsoft.com/office/drawing/2014/main" id="{7A6C921A-5954-4C7B-B580-218072AEBB01}"/>
              </a:ext>
            </a:extLst>
          </p:cNvPr>
          <p:cNvSpPr txBox="1"/>
          <p:nvPr/>
        </p:nvSpPr>
        <p:spPr>
          <a:xfrm>
            <a:off x="2234152" y="1489435"/>
            <a:ext cx="2388795" cy="673005"/>
          </a:xfrm>
          <a:prstGeom prst="rect">
            <a:avLst/>
          </a:prstGeom>
          <a:noFill/>
        </p:spPr>
        <p:txBody>
          <a:bodyPr wrap="none" rtlCol="0">
            <a:spAutoFit/>
          </a:bodyPr>
          <a:lstStyle/>
          <a:p>
            <a:pPr>
              <a:lnSpc>
                <a:spcPct val="150000"/>
              </a:lnSpc>
            </a:pPr>
            <a:r>
              <a:rPr lang="en-US" altLang="zh-CN" sz="2800" b="1"/>
              <a:t>Future works:</a:t>
            </a:r>
          </a:p>
        </p:txBody>
      </p:sp>
    </p:spTree>
    <p:extLst>
      <p:ext uri="{BB962C8B-B14F-4D97-AF65-F5344CB8AC3E}">
        <p14:creationId xmlns:p14="http://schemas.microsoft.com/office/powerpoint/2010/main" val="3253549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48E673-9D34-7D43-9E82-0F633E4DF415}"/>
              </a:ext>
            </a:extLst>
          </p:cNvPr>
          <p:cNvSpPr>
            <a:spLocks noGrp="1"/>
          </p:cNvSpPr>
          <p:nvPr>
            <p:ph type="title"/>
          </p:nvPr>
        </p:nvSpPr>
        <p:spPr/>
        <p:txBody>
          <a:bodyPr/>
          <a:lstStyle/>
          <a:p>
            <a:r>
              <a:rPr kumimoji="1" lang="en-US" altLang="zh-CN" dirty="0"/>
              <a:t>What is deception?</a:t>
            </a:r>
            <a:endParaRPr kumimoji="1" lang="zh-CN" altLang="en-US" dirty="0"/>
          </a:p>
        </p:txBody>
      </p:sp>
      <p:pic>
        <p:nvPicPr>
          <p:cNvPr id="4" name="内容占位符 3">
            <a:extLst>
              <a:ext uri="{FF2B5EF4-FFF2-40B4-BE49-F238E27FC236}">
                <a16:creationId xmlns:a16="http://schemas.microsoft.com/office/drawing/2014/main" id="{CE5A0DBD-6AAD-FB4F-BCAB-2E809012C9A4}"/>
              </a:ext>
            </a:extLst>
          </p:cNvPr>
          <p:cNvPicPr>
            <a:picLocks noGrp="1" noChangeAspect="1"/>
          </p:cNvPicPr>
          <p:nvPr>
            <p:ph idx="1"/>
          </p:nvPr>
        </p:nvPicPr>
        <p:blipFill>
          <a:blip r:embed="rId3"/>
          <a:stretch>
            <a:fillRect/>
          </a:stretch>
        </p:blipFill>
        <p:spPr>
          <a:xfrm>
            <a:off x="1695368" y="1982861"/>
            <a:ext cx="8840110" cy="4164506"/>
          </a:xfrm>
          <a:prstGeom prst="rect">
            <a:avLst/>
          </a:prstGeom>
        </p:spPr>
      </p:pic>
      <p:sp>
        <p:nvSpPr>
          <p:cNvPr id="6" name="文本框 5">
            <a:extLst>
              <a:ext uri="{FF2B5EF4-FFF2-40B4-BE49-F238E27FC236}">
                <a16:creationId xmlns:a16="http://schemas.microsoft.com/office/drawing/2014/main" id="{CD4A2501-0ADB-554C-9216-8E4D5C19C5A4}"/>
              </a:ext>
            </a:extLst>
          </p:cNvPr>
          <p:cNvSpPr txBox="1"/>
          <p:nvPr/>
        </p:nvSpPr>
        <p:spPr>
          <a:xfrm>
            <a:off x="1695368" y="5088835"/>
            <a:ext cx="1982110" cy="834887"/>
          </a:xfrm>
          <a:prstGeom prst="rect">
            <a:avLst/>
          </a:prstGeom>
          <a:noFill/>
          <a:ln w="28575">
            <a:solidFill>
              <a:srgbClr val="C00000"/>
            </a:solidFill>
          </a:ln>
        </p:spPr>
        <p:txBody>
          <a:bodyPr wrap="square" rtlCol="0">
            <a:spAutoFit/>
          </a:bodyPr>
          <a:lstStyle/>
          <a:p>
            <a:endParaRPr kumimoji="1" lang="zh-CN" altLang="en-US" dirty="0"/>
          </a:p>
        </p:txBody>
      </p:sp>
      <p:sp>
        <p:nvSpPr>
          <p:cNvPr id="7" name="文本框 6">
            <a:extLst>
              <a:ext uri="{FF2B5EF4-FFF2-40B4-BE49-F238E27FC236}">
                <a16:creationId xmlns:a16="http://schemas.microsoft.com/office/drawing/2014/main" id="{1378E041-618C-304B-A68A-30EFC9428D1F}"/>
              </a:ext>
            </a:extLst>
          </p:cNvPr>
          <p:cNvSpPr txBox="1"/>
          <p:nvPr/>
        </p:nvSpPr>
        <p:spPr>
          <a:xfrm>
            <a:off x="3060342" y="4065114"/>
            <a:ext cx="1982110" cy="834887"/>
          </a:xfrm>
          <a:prstGeom prst="rect">
            <a:avLst/>
          </a:prstGeom>
          <a:noFill/>
          <a:ln w="28575">
            <a:solidFill>
              <a:srgbClr val="C00000"/>
            </a:solidFill>
          </a:ln>
        </p:spPr>
        <p:txBody>
          <a:bodyPr wrap="square" rtlCol="0">
            <a:spAutoFit/>
          </a:bodyPr>
          <a:lstStyle/>
          <a:p>
            <a:endParaRPr kumimoji="1" lang="zh-CN" altLang="en-US" dirty="0"/>
          </a:p>
        </p:txBody>
      </p:sp>
      <p:sp>
        <p:nvSpPr>
          <p:cNvPr id="8" name="文本框 7">
            <a:extLst>
              <a:ext uri="{FF2B5EF4-FFF2-40B4-BE49-F238E27FC236}">
                <a16:creationId xmlns:a16="http://schemas.microsoft.com/office/drawing/2014/main" id="{58DFDEB1-0805-8B44-93E0-9206C815B5E1}"/>
              </a:ext>
            </a:extLst>
          </p:cNvPr>
          <p:cNvSpPr txBox="1"/>
          <p:nvPr/>
        </p:nvSpPr>
        <p:spPr>
          <a:xfrm>
            <a:off x="4232704" y="2972318"/>
            <a:ext cx="1982110" cy="834887"/>
          </a:xfrm>
          <a:prstGeom prst="rect">
            <a:avLst/>
          </a:prstGeom>
          <a:noFill/>
          <a:ln w="28575">
            <a:solidFill>
              <a:srgbClr val="C00000"/>
            </a:solidFill>
          </a:ln>
        </p:spPr>
        <p:txBody>
          <a:bodyPr wrap="square" rtlCol="0">
            <a:spAutoFit/>
          </a:bodyPr>
          <a:lstStyle/>
          <a:p>
            <a:endParaRPr kumimoji="1" lang="zh-CN" altLang="en-US" dirty="0"/>
          </a:p>
        </p:txBody>
      </p:sp>
    </p:spTree>
    <p:extLst>
      <p:ext uri="{BB962C8B-B14F-4D97-AF65-F5344CB8AC3E}">
        <p14:creationId xmlns:p14="http://schemas.microsoft.com/office/powerpoint/2010/main" val="23036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D9FBC-A949-304D-88CA-688FF2939AA0}"/>
              </a:ext>
            </a:extLst>
          </p:cNvPr>
          <p:cNvSpPr>
            <a:spLocks noGrp="1"/>
          </p:cNvSpPr>
          <p:nvPr>
            <p:ph type="title"/>
          </p:nvPr>
        </p:nvSpPr>
        <p:spPr>
          <a:xfrm>
            <a:off x="838200" y="365125"/>
            <a:ext cx="10515600" cy="1325563"/>
          </a:xfrm>
        </p:spPr>
        <p:txBody>
          <a:bodyPr/>
          <a:lstStyle/>
          <a:p>
            <a:r>
              <a:rPr kumimoji="1" lang="en-US" altLang="zh-CN"/>
              <a:t>Why deception?</a:t>
            </a:r>
            <a:endParaRPr kumimoji="1" lang="zh-CN" altLang="en-US" dirty="0"/>
          </a:p>
        </p:txBody>
      </p:sp>
      <p:sp>
        <p:nvSpPr>
          <p:cNvPr id="3" name="内容占位符 2">
            <a:extLst>
              <a:ext uri="{FF2B5EF4-FFF2-40B4-BE49-F238E27FC236}">
                <a16:creationId xmlns:a16="http://schemas.microsoft.com/office/drawing/2014/main" id="{A69A4230-6C06-4347-B9B4-3D73A563EA14}"/>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B28587CA-F223-3C4E-87CB-CC9E8601BFA3}"/>
              </a:ext>
            </a:extLst>
          </p:cNvPr>
          <p:cNvPicPr>
            <a:picLocks noChangeAspect="1"/>
          </p:cNvPicPr>
          <p:nvPr/>
        </p:nvPicPr>
        <p:blipFill>
          <a:blip r:embed="rId3"/>
          <a:stretch>
            <a:fillRect/>
          </a:stretch>
        </p:blipFill>
        <p:spPr>
          <a:xfrm>
            <a:off x="1186069" y="1674676"/>
            <a:ext cx="9819861" cy="4140568"/>
          </a:xfrm>
          <a:prstGeom prst="rect">
            <a:avLst/>
          </a:prstGeom>
        </p:spPr>
      </p:pic>
      <p:sp>
        <p:nvSpPr>
          <p:cNvPr id="5" name="椭圆 4">
            <a:extLst>
              <a:ext uri="{FF2B5EF4-FFF2-40B4-BE49-F238E27FC236}">
                <a16:creationId xmlns:a16="http://schemas.microsoft.com/office/drawing/2014/main" id="{0A5A7309-71AF-FD40-88EA-B8C26BBE579B}"/>
              </a:ext>
            </a:extLst>
          </p:cNvPr>
          <p:cNvSpPr/>
          <p:nvPr/>
        </p:nvSpPr>
        <p:spPr>
          <a:xfrm>
            <a:off x="1351722" y="4452730"/>
            <a:ext cx="417443" cy="39756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098FEE97-35E7-BC40-92E1-C763DDE55FBF}"/>
              </a:ext>
            </a:extLst>
          </p:cNvPr>
          <p:cNvSpPr/>
          <p:nvPr/>
        </p:nvSpPr>
        <p:spPr>
          <a:xfrm>
            <a:off x="6937513" y="5367990"/>
            <a:ext cx="390941"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4F07274C-411B-BB44-8112-1DA83C568C05}"/>
              </a:ext>
            </a:extLst>
          </p:cNvPr>
          <p:cNvSpPr txBox="1"/>
          <p:nvPr/>
        </p:nvSpPr>
        <p:spPr>
          <a:xfrm>
            <a:off x="3498574" y="4001294"/>
            <a:ext cx="1073426" cy="369332"/>
          </a:xfrm>
          <a:prstGeom prst="rect">
            <a:avLst/>
          </a:prstGeom>
          <a:noFill/>
          <a:ln>
            <a:solidFill>
              <a:srgbClr val="C00000"/>
            </a:solidFill>
          </a:ln>
        </p:spPr>
        <p:txBody>
          <a:bodyPr wrap="square" rtlCol="0">
            <a:spAutoFit/>
          </a:bodyPr>
          <a:lstStyle/>
          <a:p>
            <a:r>
              <a:rPr kumimoji="1" lang="en-US" altLang="zh-CN" dirty="0">
                <a:solidFill>
                  <a:srgbClr val="FF0000"/>
                </a:solidFill>
              </a:rPr>
              <a:t>Path</a:t>
            </a:r>
            <a:r>
              <a:rPr kumimoji="1" lang="zh-CN" altLang="en-US" dirty="0">
                <a:solidFill>
                  <a:srgbClr val="FF0000"/>
                </a:solidFill>
              </a:rPr>
              <a:t> </a:t>
            </a:r>
            <a:r>
              <a:rPr kumimoji="1" lang="en-US" altLang="zh-CN" dirty="0">
                <a:solidFill>
                  <a:srgbClr val="FF0000"/>
                </a:solidFill>
              </a:rPr>
              <a:t>A</a:t>
            </a:r>
            <a:endParaRPr kumimoji="1" lang="zh-CN" altLang="en-US" dirty="0">
              <a:solidFill>
                <a:srgbClr val="FF0000"/>
              </a:solidFill>
            </a:endParaRPr>
          </a:p>
        </p:txBody>
      </p:sp>
      <p:sp>
        <p:nvSpPr>
          <p:cNvPr id="10" name="文本框 9">
            <a:extLst>
              <a:ext uri="{FF2B5EF4-FFF2-40B4-BE49-F238E27FC236}">
                <a16:creationId xmlns:a16="http://schemas.microsoft.com/office/drawing/2014/main" id="{D3A92788-F3C5-9946-BC7C-D3A7F3C79E4E}"/>
              </a:ext>
            </a:extLst>
          </p:cNvPr>
          <p:cNvSpPr txBox="1"/>
          <p:nvPr/>
        </p:nvSpPr>
        <p:spPr>
          <a:xfrm>
            <a:off x="3790122" y="5183324"/>
            <a:ext cx="1073426" cy="369332"/>
          </a:xfrm>
          <a:prstGeom prst="rect">
            <a:avLst/>
          </a:prstGeom>
          <a:noFill/>
          <a:ln>
            <a:solidFill>
              <a:srgbClr val="C00000"/>
            </a:solidFill>
          </a:ln>
        </p:spPr>
        <p:txBody>
          <a:bodyPr wrap="square" rtlCol="0">
            <a:spAutoFit/>
          </a:bodyPr>
          <a:lstStyle/>
          <a:p>
            <a:r>
              <a:rPr kumimoji="1" lang="en-US" altLang="zh-CN" dirty="0">
                <a:solidFill>
                  <a:srgbClr val="FF0000"/>
                </a:solidFill>
              </a:rPr>
              <a:t>Path</a:t>
            </a:r>
            <a:r>
              <a:rPr kumimoji="1" lang="zh-CN" altLang="en-US" dirty="0">
                <a:solidFill>
                  <a:srgbClr val="FF0000"/>
                </a:solidFill>
              </a:rPr>
              <a:t> </a:t>
            </a:r>
            <a:r>
              <a:rPr kumimoji="1" lang="en-US" altLang="zh-CN" dirty="0">
                <a:solidFill>
                  <a:srgbClr val="FF0000"/>
                </a:solidFill>
              </a:rPr>
              <a:t>B</a:t>
            </a:r>
            <a:endParaRPr kumimoji="1" lang="zh-CN" altLang="en-US" dirty="0">
              <a:solidFill>
                <a:srgbClr val="FF0000"/>
              </a:solidFill>
            </a:endParaRPr>
          </a:p>
        </p:txBody>
      </p:sp>
    </p:spTree>
    <p:extLst>
      <p:ext uri="{BB962C8B-B14F-4D97-AF65-F5344CB8AC3E}">
        <p14:creationId xmlns:p14="http://schemas.microsoft.com/office/powerpoint/2010/main" val="559685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24D0C9-ACC2-D244-A3B8-02E7A897238F}"/>
              </a:ext>
            </a:extLst>
          </p:cNvPr>
          <p:cNvSpPr>
            <a:spLocks noGrp="1"/>
          </p:cNvSpPr>
          <p:nvPr>
            <p:ph type="title"/>
          </p:nvPr>
        </p:nvSpPr>
        <p:spPr/>
        <p:txBody>
          <a:bodyPr/>
          <a:lstStyle/>
          <a:p>
            <a:r>
              <a:rPr kumimoji="1" lang="en-US" altLang="zh-CN" dirty="0"/>
              <a:t>Our Deception Method</a:t>
            </a:r>
            <a:endParaRPr kumimoji="1" lang="zh-CN" altLang="en-US" dirty="0"/>
          </a:p>
        </p:txBody>
      </p:sp>
      <p:sp>
        <p:nvSpPr>
          <p:cNvPr id="5" name="文本框 4">
            <a:extLst>
              <a:ext uri="{FF2B5EF4-FFF2-40B4-BE49-F238E27FC236}">
                <a16:creationId xmlns:a16="http://schemas.microsoft.com/office/drawing/2014/main" id="{C2506CE3-F97E-B14A-BD4B-F60B1846E20B}"/>
              </a:ext>
            </a:extLst>
          </p:cNvPr>
          <p:cNvSpPr txBox="1"/>
          <p:nvPr/>
        </p:nvSpPr>
        <p:spPr>
          <a:xfrm>
            <a:off x="2051536" y="3011652"/>
            <a:ext cx="3815863" cy="914400"/>
          </a:xfrm>
          <a:prstGeom prst="rect">
            <a:avLst/>
          </a:prstGeom>
          <a:noFill/>
          <a:ln w="38100">
            <a:solidFill>
              <a:srgbClr val="C00000"/>
            </a:solidFill>
          </a:ln>
        </p:spPr>
        <p:txBody>
          <a:bodyPr wrap="square" rtlCol="0">
            <a:spAutoFit/>
          </a:bodyPr>
          <a:lstStyle/>
          <a:p>
            <a:endParaRPr kumimoji="1" lang="zh-CN" altLang="en-US" dirty="0"/>
          </a:p>
        </p:txBody>
      </p:sp>
      <p:cxnSp>
        <p:nvCxnSpPr>
          <p:cNvPr id="8" name="直线连接符 7">
            <a:extLst>
              <a:ext uri="{FF2B5EF4-FFF2-40B4-BE49-F238E27FC236}">
                <a16:creationId xmlns:a16="http://schemas.microsoft.com/office/drawing/2014/main" id="{C2767540-C3E1-0A4B-A715-3F366DA5A975}"/>
              </a:ext>
            </a:extLst>
          </p:cNvPr>
          <p:cNvCxnSpPr/>
          <p:nvPr/>
        </p:nvCxnSpPr>
        <p:spPr>
          <a:xfrm>
            <a:off x="1813774" y="2112630"/>
            <a:ext cx="85644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线连接符 8">
            <a:extLst>
              <a:ext uri="{FF2B5EF4-FFF2-40B4-BE49-F238E27FC236}">
                <a16:creationId xmlns:a16="http://schemas.microsoft.com/office/drawing/2014/main" id="{497DF7E2-2E63-294E-89CA-83F4AF58DDB1}"/>
              </a:ext>
            </a:extLst>
          </p:cNvPr>
          <p:cNvCxnSpPr/>
          <p:nvPr/>
        </p:nvCxnSpPr>
        <p:spPr>
          <a:xfrm>
            <a:off x="1813774" y="2898076"/>
            <a:ext cx="85644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a16="http://schemas.microsoft.com/office/drawing/2014/main" id="{0ECCC138-9E3E-E349-8700-0B75CBC4708B}"/>
              </a:ext>
            </a:extLst>
          </p:cNvPr>
          <p:cNvCxnSpPr/>
          <p:nvPr/>
        </p:nvCxnSpPr>
        <p:spPr>
          <a:xfrm>
            <a:off x="1813774" y="4037591"/>
            <a:ext cx="85644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9B0B860D-E8EE-6B4B-A3B6-9616D9BB3559}"/>
              </a:ext>
            </a:extLst>
          </p:cNvPr>
          <p:cNvSpPr txBox="1"/>
          <p:nvPr/>
        </p:nvSpPr>
        <p:spPr>
          <a:xfrm>
            <a:off x="5310554" y="2240756"/>
            <a:ext cx="2971800" cy="523220"/>
          </a:xfrm>
          <a:prstGeom prst="rect">
            <a:avLst/>
          </a:prstGeom>
          <a:noFill/>
        </p:spPr>
        <p:txBody>
          <a:bodyPr wrap="square" rtlCol="0">
            <a:spAutoFit/>
          </a:bodyPr>
          <a:lstStyle/>
          <a:p>
            <a:r>
              <a:rPr kumimoji="1" lang="en-US" altLang="zh-CN" sz="2800" b="1" dirty="0"/>
              <a:t>Deception</a:t>
            </a:r>
            <a:endParaRPr kumimoji="1" lang="zh-CN" altLang="en-US" sz="2800" b="1" dirty="0"/>
          </a:p>
        </p:txBody>
      </p:sp>
      <p:sp>
        <p:nvSpPr>
          <p:cNvPr id="12" name="文本框 11">
            <a:extLst>
              <a:ext uri="{FF2B5EF4-FFF2-40B4-BE49-F238E27FC236}">
                <a16:creationId xmlns:a16="http://schemas.microsoft.com/office/drawing/2014/main" id="{AEAFFD87-22E3-3E4A-841A-14955DDE10DF}"/>
              </a:ext>
            </a:extLst>
          </p:cNvPr>
          <p:cNvSpPr txBox="1"/>
          <p:nvPr/>
        </p:nvSpPr>
        <p:spPr>
          <a:xfrm>
            <a:off x="2667000" y="3057830"/>
            <a:ext cx="2971800" cy="954107"/>
          </a:xfrm>
          <a:prstGeom prst="rect">
            <a:avLst/>
          </a:prstGeom>
          <a:noFill/>
        </p:spPr>
        <p:txBody>
          <a:bodyPr wrap="square" rtlCol="0">
            <a:spAutoFit/>
          </a:bodyPr>
          <a:lstStyle/>
          <a:p>
            <a:pPr algn="ctr"/>
            <a:r>
              <a:rPr kumimoji="1" lang="en-US" altLang="zh-CN" sz="2800" dirty="0"/>
              <a:t>Dissimulation</a:t>
            </a:r>
          </a:p>
          <a:p>
            <a:pPr algn="ctr"/>
            <a:r>
              <a:rPr kumimoji="1" lang="en-US" altLang="zh-CN" sz="2800" dirty="0"/>
              <a:t>(Hiding the real)</a:t>
            </a:r>
            <a:endParaRPr kumimoji="1" lang="zh-CN" altLang="en-US" sz="2800" dirty="0"/>
          </a:p>
        </p:txBody>
      </p:sp>
      <p:sp>
        <p:nvSpPr>
          <p:cNvPr id="13" name="文本框 12">
            <a:extLst>
              <a:ext uri="{FF2B5EF4-FFF2-40B4-BE49-F238E27FC236}">
                <a16:creationId xmlns:a16="http://schemas.microsoft.com/office/drawing/2014/main" id="{0CA694D4-D4D7-2C45-BD25-23D833EE96ED}"/>
              </a:ext>
            </a:extLst>
          </p:cNvPr>
          <p:cNvSpPr txBox="1"/>
          <p:nvPr/>
        </p:nvSpPr>
        <p:spPr>
          <a:xfrm>
            <a:off x="7022123" y="3032177"/>
            <a:ext cx="3676645" cy="954107"/>
          </a:xfrm>
          <a:prstGeom prst="rect">
            <a:avLst/>
          </a:prstGeom>
          <a:noFill/>
        </p:spPr>
        <p:txBody>
          <a:bodyPr wrap="square" rtlCol="0">
            <a:spAutoFit/>
          </a:bodyPr>
          <a:lstStyle/>
          <a:p>
            <a:pPr algn="ctr"/>
            <a:r>
              <a:rPr kumimoji="1" lang="en-US" altLang="zh-CN" sz="2800" dirty="0"/>
              <a:t>Simulation</a:t>
            </a:r>
          </a:p>
          <a:p>
            <a:pPr algn="ctr"/>
            <a:r>
              <a:rPr kumimoji="1" lang="en-US" altLang="zh-CN" sz="2800" dirty="0"/>
              <a:t>(Showing the false)</a:t>
            </a:r>
            <a:endParaRPr kumimoji="1" lang="zh-CN" altLang="en-US" sz="2800" dirty="0"/>
          </a:p>
        </p:txBody>
      </p:sp>
      <p:cxnSp>
        <p:nvCxnSpPr>
          <p:cNvPr id="15" name="直线连接符 14">
            <a:extLst>
              <a:ext uri="{FF2B5EF4-FFF2-40B4-BE49-F238E27FC236}">
                <a16:creationId xmlns:a16="http://schemas.microsoft.com/office/drawing/2014/main" id="{4DBEEBC2-038C-FA45-9841-45E196BDC4FF}"/>
              </a:ext>
            </a:extLst>
          </p:cNvPr>
          <p:cNvCxnSpPr>
            <a:cxnSpLocks/>
          </p:cNvCxnSpPr>
          <p:nvPr/>
        </p:nvCxnSpPr>
        <p:spPr>
          <a:xfrm>
            <a:off x="6095999" y="2898076"/>
            <a:ext cx="0" cy="11395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5731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23CEE-20D3-B947-9D76-FE6F5FA0FD08}"/>
              </a:ext>
            </a:extLst>
          </p:cNvPr>
          <p:cNvSpPr>
            <a:spLocks noGrp="1"/>
          </p:cNvSpPr>
          <p:nvPr>
            <p:ph type="title"/>
          </p:nvPr>
        </p:nvSpPr>
        <p:spPr/>
        <p:txBody>
          <a:bodyPr/>
          <a:lstStyle/>
          <a:p>
            <a:r>
              <a:rPr kumimoji="1" lang="en-US" altLang="zh-CN" dirty="0"/>
              <a:t>What is Reinforcement Learning?</a:t>
            </a:r>
            <a:endParaRPr kumimoji="1" lang="zh-CN" altLang="en-US" dirty="0"/>
          </a:p>
        </p:txBody>
      </p:sp>
      <p:pic>
        <p:nvPicPr>
          <p:cNvPr id="5" name="内容占位符 4">
            <a:extLst>
              <a:ext uri="{FF2B5EF4-FFF2-40B4-BE49-F238E27FC236}">
                <a16:creationId xmlns:a16="http://schemas.microsoft.com/office/drawing/2014/main" id="{406A6478-F3FE-1D4A-B984-4BA628940B9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565704" y="1928191"/>
            <a:ext cx="3751220" cy="3617844"/>
          </a:xfrm>
        </p:spPr>
      </p:pic>
      <p:pic>
        <p:nvPicPr>
          <p:cNvPr id="3" name="图片 2">
            <a:extLst>
              <a:ext uri="{FF2B5EF4-FFF2-40B4-BE49-F238E27FC236}">
                <a16:creationId xmlns:a16="http://schemas.microsoft.com/office/drawing/2014/main" id="{9FE65272-FB50-3641-8BF9-C5A20A208D0D}"/>
              </a:ext>
            </a:extLst>
          </p:cNvPr>
          <p:cNvPicPr>
            <a:picLocks noChangeAspect="1"/>
          </p:cNvPicPr>
          <p:nvPr/>
        </p:nvPicPr>
        <p:blipFill>
          <a:blip r:embed="rId5"/>
          <a:stretch>
            <a:fillRect/>
          </a:stretch>
        </p:blipFill>
        <p:spPr>
          <a:xfrm>
            <a:off x="2870610" y="3011556"/>
            <a:ext cx="9156849" cy="1325563"/>
          </a:xfrm>
          <a:prstGeom prst="rect">
            <a:avLst/>
          </a:prstGeom>
        </p:spPr>
      </p:pic>
    </p:spTree>
    <p:extLst>
      <p:ext uri="{BB962C8B-B14F-4D97-AF65-F5344CB8AC3E}">
        <p14:creationId xmlns:p14="http://schemas.microsoft.com/office/powerpoint/2010/main" val="27873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AD3112-F718-1E47-A615-5FC9CACEB333}"/>
              </a:ext>
            </a:extLst>
          </p:cNvPr>
          <p:cNvSpPr>
            <a:spLocks noGrp="1"/>
          </p:cNvSpPr>
          <p:nvPr>
            <p:ph type="title"/>
          </p:nvPr>
        </p:nvSpPr>
        <p:spPr/>
        <p:txBody>
          <a:bodyPr/>
          <a:lstStyle/>
          <a:p>
            <a:r>
              <a:rPr kumimoji="1" lang="en-US" altLang="zh-CN" dirty="0"/>
              <a:t>Q-Learning</a:t>
            </a:r>
            <a:endParaRPr kumimoji="1" lang="zh-CN" altLang="en-US" dirty="0"/>
          </a:p>
        </p:txBody>
      </p:sp>
      <p:pic>
        <p:nvPicPr>
          <p:cNvPr id="5" name="图片 4">
            <a:extLst>
              <a:ext uri="{FF2B5EF4-FFF2-40B4-BE49-F238E27FC236}">
                <a16:creationId xmlns:a16="http://schemas.microsoft.com/office/drawing/2014/main" id="{D5D6A5D8-0290-E94D-8993-4EFFABD71D3F}"/>
              </a:ext>
            </a:extLst>
          </p:cNvPr>
          <p:cNvPicPr>
            <a:picLocks noChangeAspect="1"/>
          </p:cNvPicPr>
          <p:nvPr/>
        </p:nvPicPr>
        <p:blipFill>
          <a:blip r:embed="rId3"/>
          <a:stretch>
            <a:fillRect/>
          </a:stretch>
        </p:blipFill>
        <p:spPr>
          <a:xfrm>
            <a:off x="838200" y="2426184"/>
            <a:ext cx="3457713" cy="2734416"/>
          </a:xfrm>
          <a:prstGeom prst="rect">
            <a:avLst/>
          </a:prstGeom>
        </p:spPr>
      </p:pic>
      <p:pic>
        <p:nvPicPr>
          <p:cNvPr id="7" name="图片 6">
            <a:extLst>
              <a:ext uri="{FF2B5EF4-FFF2-40B4-BE49-F238E27FC236}">
                <a16:creationId xmlns:a16="http://schemas.microsoft.com/office/drawing/2014/main" id="{4A695F7E-CEE9-0F4C-A8FC-5D611ADBD56C}"/>
              </a:ext>
            </a:extLst>
          </p:cNvPr>
          <p:cNvPicPr>
            <a:picLocks noChangeAspect="1"/>
          </p:cNvPicPr>
          <p:nvPr/>
        </p:nvPicPr>
        <p:blipFill rotWithShape="1">
          <a:blip r:embed="rId4"/>
          <a:srcRect l="50000"/>
          <a:stretch/>
        </p:blipFill>
        <p:spPr>
          <a:xfrm>
            <a:off x="7140715" y="2220818"/>
            <a:ext cx="3797800" cy="2734416"/>
          </a:xfrm>
          <a:prstGeom prst="rect">
            <a:avLst/>
          </a:prstGeom>
        </p:spPr>
      </p:pic>
      <p:sp>
        <p:nvSpPr>
          <p:cNvPr id="8" name="虚尾箭头 7">
            <a:extLst>
              <a:ext uri="{FF2B5EF4-FFF2-40B4-BE49-F238E27FC236}">
                <a16:creationId xmlns:a16="http://schemas.microsoft.com/office/drawing/2014/main" id="{8876BB51-1496-F04A-AF59-A108AC265F14}"/>
              </a:ext>
            </a:extLst>
          </p:cNvPr>
          <p:cNvSpPr/>
          <p:nvPr/>
        </p:nvSpPr>
        <p:spPr>
          <a:xfrm>
            <a:off x="5064538" y="3429000"/>
            <a:ext cx="1550504" cy="546652"/>
          </a:xfrm>
          <a:prstGeom prst="strip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89674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53A008-09DA-1B4D-9CDD-96421B25CCDD}"/>
              </a:ext>
            </a:extLst>
          </p:cNvPr>
          <p:cNvSpPr>
            <a:spLocks noGrp="1"/>
          </p:cNvSpPr>
          <p:nvPr>
            <p:ph type="title"/>
          </p:nvPr>
        </p:nvSpPr>
        <p:spPr/>
        <p:txBody>
          <a:bodyPr/>
          <a:lstStyle/>
          <a:p>
            <a:r>
              <a:rPr kumimoji="1" lang="en-US" altLang="zh-CN" dirty="0"/>
              <a:t>Why Reinforcement Learning? </a:t>
            </a:r>
            <a:endParaRPr kumimoji="1" lang="zh-CN" altLang="en-US" dirty="0"/>
          </a:p>
        </p:txBody>
      </p:sp>
      <p:sp>
        <p:nvSpPr>
          <p:cNvPr id="3" name="内容占位符 2">
            <a:extLst>
              <a:ext uri="{FF2B5EF4-FFF2-40B4-BE49-F238E27FC236}">
                <a16:creationId xmlns:a16="http://schemas.microsoft.com/office/drawing/2014/main" id="{F0DBB3CD-9704-B949-AA5C-0DCCF74489C2}"/>
              </a:ext>
            </a:extLst>
          </p:cNvPr>
          <p:cNvSpPr>
            <a:spLocks noGrp="1"/>
          </p:cNvSpPr>
          <p:nvPr>
            <p:ph idx="1"/>
          </p:nvPr>
        </p:nvSpPr>
        <p:spPr>
          <a:xfrm>
            <a:off x="838201" y="1825625"/>
            <a:ext cx="4378036" cy="4351338"/>
          </a:xfrm>
        </p:spPr>
        <p:txBody>
          <a:bodyPr/>
          <a:lstStyle/>
          <a:p>
            <a:r>
              <a:rPr kumimoji="1" lang="en-US" altLang="zh-CN" dirty="0"/>
              <a:t>Model-based Method</a:t>
            </a:r>
          </a:p>
          <a:p>
            <a:r>
              <a:rPr lang="es-ES" altLang="zh-CN" dirty="0" err="1"/>
              <a:t>Last</a:t>
            </a:r>
            <a:r>
              <a:rPr lang="es-ES" altLang="zh-CN" dirty="0"/>
              <a:t> </a:t>
            </a:r>
            <a:r>
              <a:rPr lang="es-ES" altLang="zh-CN" dirty="0" err="1"/>
              <a:t>deceptive</a:t>
            </a:r>
            <a:r>
              <a:rPr lang="es-ES" altLang="zh-CN" dirty="0"/>
              <a:t> </a:t>
            </a:r>
            <a:r>
              <a:rPr lang="es-ES" altLang="zh-CN" dirty="0" err="1"/>
              <a:t>point</a:t>
            </a:r>
            <a:r>
              <a:rPr lang="es-ES" altLang="zh-CN" dirty="0"/>
              <a:t> (LDP)   </a:t>
            </a:r>
          </a:p>
          <a:p>
            <a:r>
              <a:rPr lang="es-ES" altLang="zh-CN" dirty="0"/>
              <a:t>A formula to </a:t>
            </a:r>
            <a:r>
              <a:rPr lang="es-ES" altLang="zh-CN" dirty="0" err="1"/>
              <a:t>calculate</a:t>
            </a:r>
            <a:r>
              <a:rPr lang="es-ES" altLang="zh-CN" dirty="0"/>
              <a:t> </a:t>
            </a:r>
            <a:r>
              <a:rPr lang="es-ES" altLang="zh-CN" dirty="0" err="1"/>
              <a:t>an</a:t>
            </a:r>
            <a:r>
              <a:rPr lang="es-ES" altLang="zh-CN" dirty="0"/>
              <a:t> </a:t>
            </a:r>
            <a:r>
              <a:rPr lang="es-ES" altLang="zh-CN" dirty="0" err="1"/>
              <a:t>optimal</a:t>
            </a:r>
            <a:r>
              <a:rPr lang="es-ES" altLang="zh-CN" dirty="0"/>
              <a:t> LDP </a:t>
            </a:r>
          </a:p>
          <a:p>
            <a:r>
              <a:rPr lang="es-ES" altLang="zh-CN" dirty="0" err="1"/>
              <a:t>Require</a:t>
            </a:r>
            <a:r>
              <a:rPr lang="es-ES" altLang="zh-CN" dirty="0"/>
              <a:t> </a:t>
            </a:r>
            <a:r>
              <a:rPr lang="es-ES" altLang="zh-CN" dirty="0" err="1"/>
              <a:t>reasoning</a:t>
            </a:r>
            <a:r>
              <a:rPr lang="es-ES" altLang="zh-CN" dirty="0"/>
              <a:t> </a:t>
            </a:r>
            <a:r>
              <a:rPr lang="es-ES" altLang="zh-CN" dirty="0" err="1"/>
              <a:t>about</a:t>
            </a:r>
            <a:r>
              <a:rPr lang="es-ES" altLang="zh-CN" dirty="0"/>
              <a:t> </a:t>
            </a:r>
            <a:r>
              <a:rPr lang="es-ES" altLang="zh-CN" dirty="0" err="1"/>
              <a:t>the</a:t>
            </a:r>
            <a:r>
              <a:rPr lang="es-ES" altLang="zh-CN" dirty="0"/>
              <a:t> </a:t>
            </a:r>
            <a:r>
              <a:rPr lang="es-ES" altLang="zh-CN" dirty="0" err="1"/>
              <a:t>model</a:t>
            </a:r>
            <a:r>
              <a:rPr lang="es-ES" altLang="zh-CN" dirty="0"/>
              <a:t> </a:t>
            </a:r>
            <a:r>
              <a:rPr lang="es-ES" altLang="zh-CN" dirty="0" err="1"/>
              <a:t>structure</a:t>
            </a:r>
            <a:endParaRPr kumimoji="1" lang="es-ES" altLang="zh-CN" dirty="0"/>
          </a:p>
        </p:txBody>
      </p:sp>
      <p:sp>
        <p:nvSpPr>
          <p:cNvPr id="4" name="内容占位符 2">
            <a:extLst>
              <a:ext uri="{FF2B5EF4-FFF2-40B4-BE49-F238E27FC236}">
                <a16:creationId xmlns:a16="http://schemas.microsoft.com/office/drawing/2014/main" id="{D5FD1E49-D49B-474B-A3BE-462AA274A7C9}"/>
              </a:ext>
            </a:extLst>
          </p:cNvPr>
          <p:cNvSpPr txBox="1">
            <a:spLocks/>
          </p:cNvSpPr>
          <p:nvPr/>
        </p:nvSpPr>
        <p:spPr>
          <a:xfrm>
            <a:off x="6096000" y="1740522"/>
            <a:ext cx="484698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Model-free method-RL</a:t>
            </a:r>
          </a:p>
          <a:p>
            <a:r>
              <a:rPr lang="es-ES" altLang="zh-CN" dirty="0" err="1"/>
              <a:t>Only</a:t>
            </a:r>
            <a:r>
              <a:rPr lang="es-ES" altLang="zh-CN" dirty="0"/>
              <a:t> </a:t>
            </a:r>
            <a:r>
              <a:rPr lang="es-ES" altLang="zh-CN" dirty="0" err="1"/>
              <a:t>rely</a:t>
            </a:r>
            <a:r>
              <a:rPr lang="es-ES" altLang="zh-CN" dirty="0"/>
              <a:t> </a:t>
            </a:r>
            <a:r>
              <a:rPr lang="es-ES" altLang="zh-CN" dirty="0" err="1"/>
              <a:t>on</a:t>
            </a:r>
            <a:r>
              <a:rPr lang="es-ES" altLang="zh-CN" dirty="0"/>
              <a:t> real </a:t>
            </a:r>
            <a:r>
              <a:rPr lang="es-ES" altLang="zh-CN" dirty="0" err="1"/>
              <a:t>samples</a:t>
            </a:r>
            <a:r>
              <a:rPr lang="es-ES" altLang="zh-CN" dirty="0"/>
              <a:t> </a:t>
            </a:r>
            <a:r>
              <a:rPr lang="es-ES" altLang="zh-CN" dirty="0" err="1"/>
              <a:t>from</a:t>
            </a:r>
            <a:r>
              <a:rPr lang="es-ES" altLang="zh-CN" dirty="0"/>
              <a:t> </a:t>
            </a:r>
            <a:r>
              <a:rPr lang="es-ES" altLang="zh-CN" dirty="0" err="1"/>
              <a:t>the</a:t>
            </a:r>
            <a:r>
              <a:rPr lang="es-ES" altLang="zh-CN" dirty="0"/>
              <a:t> </a:t>
            </a:r>
            <a:r>
              <a:rPr lang="es-ES" altLang="zh-CN" dirty="0" err="1"/>
              <a:t>environment</a:t>
            </a:r>
            <a:endParaRPr lang="es-ES" altLang="zh-CN" dirty="0"/>
          </a:p>
          <a:p>
            <a:r>
              <a:rPr kumimoji="1" lang="en-US" altLang="zh-CN" dirty="0"/>
              <a:t>Example: Ambiguity Model</a:t>
            </a:r>
          </a:p>
          <a:p>
            <a:pPr lvl="1"/>
            <a:r>
              <a:rPr lang="es-ES" altLang="zh-CN" dirty="0" err="1"/>
              <a:t>maximise</a:t>
            </a:r>
            <a:r>
              <a:rPr lang="es-ES" altLang="zh-CN" dirty="0"/>
              <a:t> </a:t>
            </a:r>
            <a:r>
              <a:rPr lang="es-ES" altLang="zh-CN" dirty="0" err="1"/>
              <a:t>the</a:t>
            </a:r>
            <a:r>
              <a:rPr lang="es-ES" altLang="zh-CN" dirty="0"/>
              <a:t> </a:t>
            </a:r>
            <a:r>
              <a:rPr lang="es-ES" altLang="zh-CN" dirty="0" err="1"/>
              <a:t>entropy</a:t>
            </a:r>
            <a:r>
              <a:rPr lang="es-ES" altLang="zh-CN" dirty="0"/>
              <a:t> </a:t>
            </a:r>
            <a:r>
              <a:rPr lang="es-ES" altLang="zh-CN" dirty="0" err="1"/>
              <a:t>from</a:t>
            </a:r>
            <a:r>
              <a:rPr lang="es-ES" altLang="zh-CN" dirty="0"/>
              <a:t> </a:t>
            </a:r>
            <a:r>
              <a:rPr lang="es-ES" altLang="zh-CN" dirty="0" err="1"/>
              <a:t>the</a:t>
            </a:r>
            <a:r>
              <a:rPr lang="es-ES" altLang="zh-CN" dirty="0"/>
              <a:t> </a:t>
            </a:r>
            <a:r>
              <a:rPr lang="es-ES" altLang="zh-CN" dirty="0" err="1"/>
              <a:t>observer’s</a:t>
            </a:r>
            <a:r>
              <a:rPr lang="es-ES" altLang="zh-CN" dirty="0"/>
              <a:t> </a:t>
            </a:r>
            <a:r>
              <a:rPr lang="es-ES" altLang="zh-CN" dirty="0" err="1"/>
              <a:t>point</a:t>
            </a:r>
            <a:r>
              <a:rPr lang="es-ES" altLang="zh-CN" dirty="0"/>
              <a:t> of </a:t>
            </a:r>
            <a:r>
              <a:rPr lang="es-ES" altLang="zh-CN" dirty="0" err="1"/>
              <a:t>view</a:t>
            </a:r>
            <a:endParaRPr lang="es-ES" altLang="zh-CN" dirty="0"/>
          </a:p>
          <a:p>
            <a:pPr lvl="1"/>
            <a:r>
              <a:rPr kumimoji="1" lang="es-ES" altLang="zh-CN" dirty="0" err="1"/>
              <a:t>Problem</a:t>
            </a:r>
            <a:r>
              <a:rPr kumimoji="1" lang="es-ES" altLang="zh-CN" dirty="0"/>
              <a:t>: </a:t>
            </a:r>
            <a:r>
              <a:rPr kumimoji="1" lang="es-ES" altLang="zh-CN" dirty="0" err="1"/>
              <a:t>Require</a:t>
            </a:r>
            <a:r>
              <a:rPr kumimoji="1" lang="es-ES" altLang="zh-CN" dirty="0"/>
              <a:t> </a:t>
            </a:r>
            <a:r>
              <a:rPr kumimoji="1" lang="es-ES" altLang="zh-CN" dirty="0" err="1"/>
              <a:t>mutiple</a:t>
            </a:r>
            <a:r>
              <a:rPr kumimoji="1" lang="es-ES" altLang="zh-CN" dirty="0"/>
              <a:t> Q-</a:t>
            </a:r>
            <a:r>
              <a:rPr kumimoji="1" lang="es-ES" altLang="zh-CN" dirty="0" err="1"/>
              <a:t>Tables</a:t>
            </a:r>
            <a:r>
              <a:rPr kumimoji="1" lang="es-ES" altLang="zh-CN" dirty="0"/>
              <a:t> </a:t>
            </a:r>
            <a:r>
              <a:rPr kumimoji="1" lang="es-ES" altLang="zh-CN" dirty="0" err="1"/>
              <a:t>when</a:t>
            </a:r>
            <a:r>
              <a:rPr kumimoji="1" lang="es-ES" altLang="zh-CN" dirty="0"/>
              <a:t> </a:t>
            </a:r>
            <a:r>
              <a:rPr kumimoji="1" lang="es-ES" altLang="zh-CN" dirty="0" err="1"/>
              <a:t>dealing</a:t>
            </a:r>
            <a:r>
              <a:rPr kumimoji="1" lang="es-ES" altLang="zh-CN" dirty="0"/>
              <a:t> </a:t>
            </a:r>
            <a:r>
              <a:rPr kumimoji="1" lang="es-ES" altLang="zh-CN" dirty="0" err="1"/>
              <a:t>with</a:t>
            </a:r>
            <a:r>
              <a:rPr kumimoji="1" lang="es-ES" altLang="zh-CN" dirty="0"/>
              <a:t> </a:t>
            </a:r>
            <a:r>
              <a:rPr kumimoji="1" lang="es-ES" altLang="zh-CN" dirty="0" err="1"/>
              <a:t>multiple</a:t>
            </a:r>
            <a:r>
              <a:rPr kumimoji="1" lang="es-ES" altLang="zh-CN" dirty="0"/>
              <a:t> </a:t>
            </a:r>
            <a:r>
              <a:rPr kumimoji="1" lang="es-ES" altLang="zh-CN" dirty="0" err="1"/>
              <a:t>rewards</a:t>
            </a:r>
            <a:endParaRPr kumimoji="1" lang="zh-CN" altLang="en-US" dirty="0"/>
          </a:p>
        </p:txBody>
      </p:sp>
    </p:spTree>
    <p:extLst>
      <p:ext uri="{BB962C8B-B14F-4D97-AF65-F5344CB8AC3E}">
        <p14:creationId xmlns:p14="http://schemas.microsoft.com/office/powerpoint/2010/main" val="2863751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Our Direction and Models"/>
          <p:cNvSpPr txBox="1">
            <a:spLocks noGrp="1"/>
          </p:cNvSpPr>
          <p:nvPr>
            <p:ph type="title"/>
          </p:nvPr>
        </p:nvSpPr>
        <p:spPr>
          <a:prstGeom prst="rect">
            <a:avLst/>
          </a:prstGeom>
        </p:spPr>
        <p:txBody>
          <a:bodyPr>
            <a:normAutofit/>
          </a:bodyPr>
          <a:lstStyle>
            <a:lvl1pPr defTabSz="531622">
              <a:defRPr sz="7200"/>
            </a:lvl1pPr>
          </a:lstStyle>
          <a:p>
            <a:r>
              <a:rPr sz="4400" dirty="0"/>
              <a:t>Our Direction and Models</a:t>
            </a:r>
          </a:p>
        </p:txBody>
      </p:sp>
      <p:sp>
        <p:nvSpPr>
          <p:cNvPr id="123" name="Different from the previous models, we only train one q-table to achieve deceptive pathing, but why?"/>
          <p:cNvSpPr txBox="1">
            <a:spLocks noGrp="1"/>
          </p:cNvSpPr>
          <p:nvPr>
            <p:ph type="body" idx="1"/>
          </p:nvPr>
        </p:nvSpPr>
        <p:spPr>
          <a:prstGeom prst="rect">
            <a:avLst/>
          </a:prstGeom>
        </p:spPr>
        <p:txBody>
          <a:bodyPr/>
          <a:lstStyle/>
          <a:p>
            <a:r>
              <a:rPr dirty="0"/>
              <a:t>Different from the previous models, we only train </a:t>
            </a:r>
            <a:r>
              <a:rPr sz="2601" b="1" u="sng" dirty="0"/>
              <a:t>one q-table</a:t>
            </a:r>
            <a:r>
              <a:rPr dirty="0"/>
              <a:t> to achieve deceptive pathing, but why?</a:t>
            </a:r>
          </a:p>
        </p:txBody>
      </p:sp>
    </p:spTree>
    <p:extLst>
      <p:ext uri="{BB962C8B-B14F-4D97-AF65-F5344CB8AC3E}">
        <p14:creationId xmlns:p14="http://schemas.microsoft.com/office/powerpoint/2010/main" val="2146127268"/>
      </p:ext>
    </p:extLst>
  </p:cSld>
  <p:clrMapOvr>
    <a:masterClrMapping/>
  </p:clrMapOvr>
  <p:transition spd="med"/>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TotalTime>
  <Words>1277</Words>
  <Application>Microsoft Macintosh PowerPoint</Application>
  <PresentationFormat>宽屏</PresentationFormat>
  <Paragraphs>155</Paragraphs>
  <Slides>25</Slides>
  <Notes>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等线</vt:lpstr>
      <vt:lpstr>等线 Light</vt:lpstr>
      <vt:lpstr>Arial</vt:lpstr>
      <vt:lpstr>Cambria Math</vt:lpstr>
      <vt:lpstr>Times</vt:lpstr>
      <vt:lpstr>Times New Roman</vt:lpstr>
      <vt:lpstr>Office 主题​​</vt:lpstr>
      <vt:lpstr>Deceptive Reinforcement Learning</vt:lpstr>
      <vt:lpstr>Content</vt:lpstr>
      <vt:lpstr>What is deception?</vt:lpstr>
      <vt:lpstr>Why deception?</vt:lpstr>
      <vt:lpstr>Our Deception Method</vt:lpstr>
      <vt:lpstr>What is Reinforcement Learning?</vt:lpstr>
      <vt:lpstr>Q-Learning</vt:lpstr>
      <vt:lpstr>Why Reinforcement Learning? </vt:lpstr>
      <vt:lpstr>Our Direction and Models</vt:lpstr>
      <vt:lpstr>Our Direction and Models</vt:lpstr>
      <vt:lpstr>Model 1: Heuristic</vt:lpstr>
      <vt:lpstr>Model 1: Heuristic</vt:lpstr>
      <vt:lpstr>Model 1: Heuristic</vt:lpstr>
      <vt:lpstr>Model 1: Heuristic</vt:lpstr>
      <vt:lpstr>Model 1: Heuristic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石 英男</dc:creator>
  <cp:lastModifiedBy>qingfeng xu</cp:lastModifiedBy>
  <cp:revision>33</cp:revision>
  <dcterms:created xsi:type="dcterms:W3CDTF">2020-05-25T11:34:53Z</dcterms:created>
  <dcterms:modified xsi:type="dcterms:W3CDTF">2020-05-26T11:10:53Z</dcterms:modified>
</cp:coreProperties>
</file>